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95722" r:id="rId1"/>
  </p:sldMasterIdLst>
  <p:notesMasterIdLst>
    <p:notesMasterId r:id="rId16"/>
  </p:notesMasterIdLst>
  <p:handoutMasterIdLst>
    <p:handoutMasterId r:id="rId17"/>
  </p:handoutMasterIdLst>
  <p:sldIdLst>
    <p:sldId id="984" r:id="rId2"/>
    <p:sldId id="1007" r:id="rId3"/>
    <p:sldId id="999" r:id="rId4"/>
    <p:sldId id="1000" r:id="rId5"/>
    <p:sldId id="998" r:id="rId6"/>
    <p:sldId id="991" r:id="rId7"/>
    <p:sldId id="990" r:id="rId8"/>
    <p:sldId id="997" r:id="rId9"/>
    <p:sldId id="995" r:id="rId10"/>
    <p:sldId id="1001" r:id="rId11"/>
    <p:sldId id="1006" r:id="rId12"/>
    <p:sldId id="1002" r:id="rId13"/>
    <p:sldId id="1004" r:id="rId14"/>
    <p:sldId id="996" r:id="rId15"/>
  </p:sldIdLst>
  <p:sldSz cx="9906000" cy="6858000" type="A4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>
          <p15:clr>
            <a:srgbClr val="A4A3A4"/>
          </p15:clr>
        </p15:guide>
        <p15:guide id="2" pos="60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CCECFF"/>
    <a:srgbClr val="000066"/>
    <a:srgbClr val="CCFFCC"/>
    <a:srgbClr val="FFCCFF"/>
    <a:srgbClr val="990000"/>
    <a:srgbClr val="008000"/>
    <a:srgbClr val="CC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5" autoAdjust="0"/>
    <p:restoredTop sz="96405" autoAdjust="0"/>
  </p:normalViewPr>
  <p:slideViewPr>
    <p:cSldViewPr snapToObjects="1">
      <p:cViewPr>
        <p:scale>
          <a:sx n="87" d="100"/>
          <a:sy n="87" d="100"/>
        </p:scale>
        <p:origin x="-702" y="-180"/>
      </p:cViewPr>
      <p:guideLst>
        <p:guide orient="horz" pos="709"/>
        <p:guide pos="6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22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office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rebuffering ratio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3.3E-3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station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rebuffering ratio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2.5000000000000001E-2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train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rebuffering ratio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0.1278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61696"/>
        <c:axId val="32067584"/>
      </c:barChart>
      <c:catAx>
        <c:axId val="3206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32067584"/>
        <c:crosses val="autoZero"/>
        <c:auto val="1"/>
        <c:lblAlgn val="ctr"/>
        <c:lblOffset val="100"/>
        <c:noMultiLvlLbl val="0"/>
      </c:catAx>
      <c:valAx>
        <c:axId val="320675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32061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Target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QoE</a:t>
            </a:r>
            <a:r>
              <a:rPr lang="en-US" altLang="ja-JP" baseline="0" dirty="0" smtClean="0"/>
              <a:t> = 4.0</a:t>
            </a:r>
            <a:endParaRPr lang="ja-JP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Stop Rate*10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Android</c:v>
                </c:pt>
                <c:pt idx="1">
                  <c:v>iOS</c:v>
                </c:pt>
                <c:pt idx="2">
                  <c:v>QAPI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1.7</c:v>
                </c:pt>
                <c:pt idx="1">
                  <c:v>0.98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Bitrate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Android</c:v>
                </c:pt>
                <c:pt idx="1">
                  <c:v>iOS</c:v>
                </c:pt>
                <c:pt idx="2">
                  <c:v>QAPI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6.97</c:v>
                </c:pt>
                <c:pt idx="1">
                  <c:v>6.97</c:v>
                </c:pt>
                <c:pt idx="2">
                  <c:v>1.92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QoE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Android</c:v>
                </c:pt>
                <c:pt idx="1">
                  <c:v>iOS</c:v>
                </c:pt>
                <c:pt idx="2">
                  <c:v>QAPI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4.28</c:v>
                </c:pt>
                <c:pt idx="1">
                  <c:v>4.34</c:v>
                </c:pt>
                <c:pt idx="2">
                  <c:v>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02336"/>
        <c:axId val="37504128"/>
      </c:barChart>
      <c:catAx>
        <c:axId val="375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04128"/>
        <c:crosses val="autoZero"/>
        <c:auto val="1"/>
        <c:lblAlgn val="ctr"/>
        <c:lblOffset val="100"/>
        <c:noMultiLvlLbl val="0"/>
      </c:catAx>
      <c:valAx>
        <c:axId val="375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0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Target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QoE</a:t>
            </a:r>
            <a:r>
              <a:rPr lang="en-US" altLang="ja-JP" baseline="0" dirty="0" smtClean="0"/>
              <a:t> = 5.0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Stop Rate*10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Android</c:v>
                </c:pt>
                <c:pt idx="1">
                  <c:v>iOS</c:v>
                </c:pt>
                <c:pt idx="2">
                  <c:v>QAPI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1.7</c:v>
                </c:pt>
                <c:pt idx="1">
                  <c:v>0.98</c:v>
                </c:pt>
                <c:pt idx="2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Bitrate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Android</c:v>
                </c:pt>
                <c:pt idx="1">
                  <c:v>iOS</c:v>
                </c:pt>
                <c:pt idx="2">
                  <c:v>QAPI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6.97</c:v>
                </c:pt>
                <c:pt idx="1">
                  <c:v>6.97</c:v>
                </c:pt>
                <c:pt idx="2">
                  <c:v>9.73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QoE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Android</c:v>
                </c:pt>
                <c:pt idx="1">
                  <c:v>iOS</c:v>
                </c:pt>
                <c:pt idx="2">
                  <c:v>QAPI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4.28</c:v>
                </c:pt>
                <c:pt idx="1">
                  <c:v>4.34</c:v>
                </c:pt>
                <c:pt idx="2">
                  <c:v>4.45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38016"/>
        <c:axId val="33239808"/>
      </c:barChart>
      <c:catAx>
        <c:axId val="332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9808"/>
        <c:crosses val="autoZero"/>
        <c:auto val="1"/>
        <c:lblAlgn val="ctr"/>
        <c:lblOffset val="100"/>
        <c:noMultiLvlLbl val="0"/>
      </c:catAx>
      <c:valAx>
        <c:axId val="332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D2390-FA7E-6F4C-8F8E-1F020689825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438C-EB54-F346-AAD2-B8A7AF734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35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174" cy="496491"/>
          </a:xfrm>
          <a:prstGeom prst="rect">
            <a:avLst/>
          </a:prstGeom>
        </p:spPr>
        <p:txBody>
          <a:bodyPr vert="horz" lIns="91279" tIns="45639" rIns="91279" bIns="456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8156" y="0"/>
            <a:ext cx="2944759" cy="496491"/>
          </a:xfrm>
          <a:prstGeom prst="rect">
            <a:avLst/>
          </a:prstGeom>
        </p:spPr>
        <p:txBody>
          <a:bodyPr vert="horz" lIns="91279" tIns="45639" rIns="91279" bIns="456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10F47B-8F31-48F5-86B0-D0B008327250}" type="datetimeFigureOut">
              <a:rPr lang="ja-JP" altLang="en-US"/>
              <a:pPr>
                <a:defRPr/>
              </a:pPr>
              <a:t>2017/5/11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9" tIns="45639" rIns="91279" bIns="4563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929" y="4717455"/>
            <a:ext cx="5434648" cy="4468416"/>
          </a:xfrm>
          <a:prstGeom prst="rect">
            <a:avLst/>
          </a:prstGeom>
        </p:spPr>
        <p:txBody>
          <a:bodyPr vert="horz" lIns="91279" tIns="45639" rIns="91279" bIns="45639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3327"/>
            <a:ext cx="2943174" cy="496490"/>
          </a:xfrm>
          <a:prstGeom prst="rect">
            <a:avLst/>
          </a:prstGeom>
        </p:spPr>
        <p:txBody>
          <a:bodyPr vert="horz" lIns="91279" tIns="45639" rIns="91279" bIns="456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8156" y="9433327"/>
            <a:ext cx="2944759" cy="496490"/>
          </a:xfrm>
          <a:prstGeom prst="rect">
            <a:avLst/>
          </a:prstGeom>
        </p:spPr>
        <p:txBody>
          <a:bodyPr vert="horz" lIns="91279" tIns="45639" rIns="91279" bIns="456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C0DE82-D6DC-47EF-B775-AA37F2B2D2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8779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o\Desktop\140130_NTTRD_parts\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7653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388" y="252413"/>
            <a:ext cx="1308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ublic\Pictures\ろご\R&amp;D_FInal\A_Type\Logos_RD_A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775" y="2058988"/>
            <a:ext cx="1087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12"/>
          <p:cNvSpPr>
            <a:spLocks noChangeArrowheads="1"/>
          </p:cNvSpPr>
          <p:nvPr/>
        </p:nvSpPr>
        <p:spPr bwMode="auto">
          <a:xfrm>
            <a:off x="6513514" y="6496050"/>
            <a:ext cx="267413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/>
              <a:t>Copyright©2017  NTT corp. All Rights Reserved.</a:t>
            </a:r>
            <a:endParaRPr lang="ja-JP" altLang="en-US" sz="9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63154" y="2924947"/>
            <a:ext cx="7850949" cy="6463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3154" y="4690244"/>
            <a:ext cx="6862893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altLang="ja-JP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o\Desktop\140130_NTTRD_parts\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8265"/>
            <a:ext cx="9601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6" y="6407150"/>
            <a:ext cx="987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ー 4"/>
          <p:cNvSpPr>
            <a:spLocks/>
          </p:cNvSpPr>
          <p:nvPr/>
        </p:nvSpPr>
        <p:spPr bwMode="auto">
          <a:xfrm>
            <a:off x="9188451" y="6424615"/>
            <a:ext cx="500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algn="ctr">
              <a:defRPr/>
            </a:pPr>
            <a:fld id="{56AE2CC3-95CC-4F61-BE00-640799B9EDFD}" type="slidenum">
              <a:rPr lang="ja-JP" altLang="en-US"/>
              <a:pPr algn="ctr">
                <a:defRPr/>
              </a:pPr>
              <a:t>‹#›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268"/>
            <a:ext cx="7422029" cy="55399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000" b="1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506" y="1196752"/>
            <a:ext cx="8915400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eiryo" charset="-128"/>
                <a:ea typeface="Meiryo" charset="-128"/>
                <a:cs typeface="Meiryo" charset="-128"/>
              </a:defRPr>
            </a:lvl1pPr>
            <a:lvl2pPr marL="457200" indent="0">
              <a:buNone/>
              <a:defRPr>
                <a:latin typeface="Meiryo" charset="-128"/>
                <a:ea typeface="Meiryo" charset="-128"/>
                <a:cs typeface="Meiryo" charset="-128"/>
              </a:defRPr>
            </a:lvl2pPr>
            <a:lvl3pPr>
              <a:defRPr>
                <a:latin typeface="Meiryo" charset="-128"/>
                <a:ea typeface="Meiryo" charset="-128"/>
                <a:cs typeface="Meiryo" charset="-128"/>
              </a:defRPr>
            </a:lvl3pPr>
            <a:lvl4pPr>
              <a:defRPr>
                <a:latin typeface="Meiryo" charset="-128"/>
                <a:ea typeface="Meiryo" charset="-128"/>
                <a:cs typeface="Meiryo" charset="-128"/>
              </a:defRPr>
            </a:lvl4pPr>
            <a:lvl5pPr>
              <a:defRPr>
                <a:latin typeface="Meiryo" charset="-128"/>
                <a:ea typeface="Meiryo" charset="-128"/>
                <a:cs typeface="Meiryo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7014"/>
            <a:ext cx="8915400" cy="55399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209675"/>
            <a:ext cx="4375150" cy="50482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209675"/>
            <a:ext cx="4375150" cy="50482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7014"/>
            <a:ext cx="8915400" cy="55399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5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220788"/>
            <a:ext cx="4376870" cy="66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1881884"/>
            <a:ext cx="4376870" cy="4376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2" y="1220788"/>
            <a:ext cx="4378590" cy="66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2" y="1881884"/>
            <a:ext cx="4378590" cy="4376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7014"/>
            <a:ext cx="8915400" cy="55399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o\Desktop\140130_NTTRD_parts\head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301"/>
            <a:ext cx="9601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" y="6407150"/>
            <a:ext cx="987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ライド番号プレースホルダー 4"/>
          <p:cNvSpPr>
            <a:spLocks/>
          </p:cNvSpPr>
          <p:nvPr userDrawn="1"/>
        </p:nvSpPr>
        <p:spPr bwMode="auto">
          <a:xfrm>
            <a:off x="9349499" y="6434176"/>
            <a:ext cx="500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algn="ctr">
              <a:defRPr/>
            </a:pPr>
            <a:fld id="{FC1C4849-D733-40C1-B7BC-148AA903A329}" type="slidenum">
              <a:rPr lang="ja-JP" altLang="en-US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ctr">
                <a:defRPr/>
              </a:pPr>
              <a:t>‹#›</a:t>
            </a:fld>
            <a:endParaRPr lang="ja-JP" altLang="en-US" sz="160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292" y="228268"/>
            <a:ext cx="7422029" cy="5364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110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o\Desktop\140130_NTTRD_parts\head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301"/>
            <a:ext cx="9601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" y="6407150"/>
            <a:ext cx="987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ライド番号プレースホルダー 4"/>
          <p:cNvSpPr>
            <a:spLocks/>
          </p:cNvSpPr>
          <p:nvPr userDrawn="1"/>
        </p:nvSpPr>
        <p:spPr bwMode="auto">
          <a:xfrm>
            <a:off x="9349499" y="6434176"/>
            <a:ext cx="500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algn="ctr">
              <a:defRPr/>
            </a:pPr>
            <a:fld id="{FC1C4849-D733-40C1-B7BC-148AA903A329}" type="slidenum">
              <a:rPr lang="ja-JP" altLang="en-US" sz="1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ctr">
                <a:defRPr/>
              </a:pPr>
              <a:t>‹#›</a:t>
            </a:fld>
            <a:endParaRPr lang="ja-JP" altLang="en-US" sz="160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292" y="228268"/>
            <a:ext cx="7422029" cy="5364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00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o\Desktop\140130_NTTRD_parts\head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68265"/>
            <a:ext cx="9601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976" y="6407150"/>
            <a:ext cx="987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スライド番号プレースホルダー 4"/>
          <p:cNvSpPr>
            <a:spLocks/>
          </p:cNvSpPr>
          <p:nvPr/>
        </p:nvSpPr>
        <p:spPr bwMode="auto">
          <a:xfrm>
            <a:off x="9188451" y="6424615"/>
            <a:ext cx="500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algn="ctr">
              <a:defRPr/>
            </a:pPr>
            <a:fld id="{254D65F8-134C-4BB7-A7D1-352927120EEC}" type="slidenum">
              <a:rPr lang="ja-JP" altLang="en-US"/>
              <a:pPr algn="ctr">
                <a:defRPr/>
              </a:pPr>
              <a:t>‹#›</a:t>
            </a:fld>
            <a:endParaRPr lang="ja-JP" altLang="en-US"/>
          </a:p>
        </p:txBody>
      </p:sp>
      <p:sp>
        <p:nvSpPr>
          <p:cNvPr id="1029" name="正方形/長方形 11"/>
          <p:cNvSpPr>
            <a:spLocks noChangeArrowheads="1"/>
          </p:cNvSpPr>
          <p:nvPr/>
        </p:nvSpPr>
        <p:spPr bwMode="auto">
          <a:xfrm>
            <a:off x="6513514" y="6496050"/>
            <a:ext cx="267413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dirty="0" smtClean="0"/>
              <a:t>Copyright©2017  NTT corp. All Rights Reserved.</a:t>
            </a:r>
            <a:endParaRPr lang="ja-JP" altLang="en-US" sz="9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06" r:id="rId1"/>
    <p:sldLayoutId id="2147496107" r:id="rId2"/>
    <p:sldLayoutId id="2147496101" r:id="rId3"/>
    <p:sldLayoutId id="2147496102" r:id="rId4"/>
    <p:sldLayoutId id="2147496103" r:id="rId5"/>
    <p:sldLayoutId id="2147496104" r:id="rId6"/>
    <p:sldLayoutId id="2147496105" r:id="rId7"/>
    <p:sldLayoutId id="2147496108" r:id="rId8"/>
    <p:sldLayoutId id="214749610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663154" y="2924947"/>
            <a:ext cx="7850949" cy="1077218"/>
          </a:xfrm>
        </p:spPr>
        <p:txBody>
          <a:bodyPr/>
          <a:lstStyle/>
          <a:p>
            <a:r>
              <a:rPr lang="en-US" altLang="ja-JP" sz="3200" b="1" dirty="0">
                <a:latin typeface="Meiryo" charset="-128"/>
                <a:ea typeface="Meiryo" charset="-128"/>
                <a:cs typeface="Meiryo" charset="-128"/>
              </a:rPr>
              <a:t>QAPI: a </a:t>
            </a:r>
            <a:r>
              <a:rPr lang="en-US" altLang="ja-JP" sz="3200" b="1" dirty="0" err="1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lang="en-US" altLang="ja-JP" sz="3200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3200" b="1" dirty="0" smtClean="0">
                <a:latin typeface="Meiryo" charset="-128"/>
                <a:ea typeface="Meiryo" charset="-128"/>
                <a:cs typeface="Meiryo" charset="-128"/>
              </a:rPr>
              <a:t>control technology </a:t>
            </a:r>
            <a:r>
              <a:rPr lang="en-US" altLang="ja-JP" sz="3200" b="1" dirty="0">
                <a:latin typeface="Meiryo" charset="-128"/>
                <a:ea typeface="Meiryo" charset="-128"/>
                <a:cs typeface="Meiryo" charset="-128"/>
              </a:rPr>
              <a:t>for online video streaming services</a:t>
            </a:r>
            <a:endParaRPr kumimoji="1" lang="ja-JP" altLang="en-US" sz="32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err="1" smtClean="0">
                <a:latin typeface="Meiryo" charset="-128"/>
                <a:ea typeface="Meiryo" charset="-128"/>
                <a:cs typeface="Meiryo" charset="-128"/>
              </a:rPr>
              <a:t>Arifumi</a:t>
            </a:r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 Matsumoto</a:t>
            </a:r>
          </a:p>
          <a:p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NTT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Network Technology </a:t>
            </a:r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Laboratories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05328" y="764704"/>
            <a:ext cx="16561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VQEG Meeting</a:t>
            </a:r>
          </a:p>
          <a:p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2017.5.11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6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QAPI </a:t>
            </a:r>
            <a:r>
              <a:rPr lang="en-US" altLang="ja-JP" dirty="0" smtClean="0"/>
              <a:t>effect: </a:t>
            </a:r>
            <a:r>
              <a:rPr lang="en-US" altLang="ja-JP" dirty="0" err="1" smtClean="0"/>
              <a:t>QoE</a:t>
            </a:r>
            <a:r>
              <a:rPr lang="en-US" altLang="ja-JP" dirty="0" smtClean="0"/>
              <a:t> = 4.0 (CDF)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04" y="1052983"/>
            <a:ext cx="6720417" cy="504031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160363" y="1052736"/>
            <a:ext cx="180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: 4.0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8975" y="5734997"/>
            <a:ext cx="89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 smtClean="0"/>
              <a:t>Viewings with </a:t>
            </a:r>
            <a:r>
              <a:rPr lang="en-US" altLang="ja-JP" dirty="0" err="1" smtClean="0"/>
              <a:t>QoE</a:t>
            </a:r>
            <a:r>
              <a:rPr lang="en-US" altLang="ja-JP" dirty="0" smtClean="0"/>
              <a:t> &gt; 4.0 are almost zero, viewings with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 &lt; 4.0 are reduced.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ja-JP" dirty="0" smtClean="0"/>
              <a:t>Overall, </a:t>
            </a:r>
            <a:r>
              <a:rPr lang="en-US" altLang="ja-JP" dirty="0" err="1" smtClean="0"/>
              <a:t>QoEs</a:t>
            </a:r>
            <a:r>
              <a:rPr lang="en-US" altLang="ja-JP" dirty="0" smtClean="0"/>
              <a:t> are converged to the targeted </a:t>
            </a:r>
            <a:r>
              <a:rPr lang="en-US" altLang="ja-JP" dirty="0" err="1" smtClean="0"/>
              <a:t>QoE</a:t>
            </a:r>
            <a:r>
              <a:rPr lang="en-US" altLang="ja-JP" dirty="0" smtClean="0"/>
              <a:t>: 4.0.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8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268"/>
            <a:ext cx="7422029" cy="553998"/>
          </a:xfrm>
        </p:spPr>
        <p:txBody>
          <a:bodyPr/>
          <a:lstStyle/>
          <a:p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QAPI effect: </a:t>
            </a:r>
            <a:r>
              <a:rPr lang="en-US" altLang="ja-JP" b="1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 = 5.0 (</a:t>
            </a:r>
            <a:r>
              <a:rPr lang="en-US" altLang="ja-JP" b="1" dirty="0" err="1" smtClean="0">
                <a:latin typeface="Meiryo" charset="-128"/>
                <a:ea typeface="Meiryo" charset="-128"/>
                <a:cs typeface="Meiryo" charset="-128"/>
              </a:rPr>
              <a:t>avg</a:t>
            </a:r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)</a:t>
            </a:r>
            <a:endParaRPr kumimoji="1"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8603"/>
              </p:ext>
            </p:extLst>
          </p:nvPr>
        </p:nvGraphicFramePr>
        <p:xfrm>
          <a:off x="506413" y="1196975"/>
          <a:ext cx="8915400" cy="396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18975" y="5158933"/>
            <a:ext cx="8926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ja-JP" dirty="0" smtClean="0"/>
              <a:t>QAPI works for boosting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 by setting the target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 5.0 (maximum).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ja-JP" dirty="0" smtClean="0"/>
              <a:t>if the traffic cost(bitrate) increase of </a:t>
            </a:r>
            <a:r>
              <a:rPr lang="en-US" altLang="ja-JP" dirty="0"/>
              <a:t>3</a:t>
            </a:r>
            <a:r>
              <a:rPr kumimoji="1" lang="en-US" altLang="ja-JP" dirty="0" smtClean="0"/>
              <a:t>0% is acceptable</a:t>
            </a:r>
            <a:r>
              <a:rPr lang="en-US" altLang="ja-JP" dirty="0"/>
              <a:t>, </a:t>
            </a:r>
            <a:r>
              <a:rPr lang="en-US" altLang="ja-JP" dirty="0" err="1" smtClean="0"/>
              <a:t>QoE</a:t>
            </a:r>
            <a:r>
              <a:rPr lang="en-US" altLang="ja-JP" dirty="0" smtClean="0"/>
              <a:t> can be increased by </a:t>
            </a:r>
            <a:r>
              <a:rPr lang="en-US" altLang="ja-JP" dirty="0"/>
              <a:t>0.1, 0.2 points, 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6616" y="6250960"/>
            <a:ext cx="492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This is a simulation result based on </a:t>
            </a:r>
            <a:r>
              <a:rPr kumimoji="1" lang="en-US" altLang="ja-JP" sz="1400" smtClean="0"/>
              <a:t>real-world data, such as</a:t>
            </a:r>
          </a:p>
          <a:p>
            <a:r>
              <a:rPr kumimoji="1" lang="en-US" altLang="ja-JP" sz="1400" dirty="0" smtClean="0"/>
              <a:t>throughput fluctuation and mobile hand-over occurrences.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4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QAPI effect: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 = 5.0 (CDF)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04" y="980728"/>
            <a:ext cx="6720417" cy="504031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160363" y="1052736"/>
            <a:ext cx="180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: 5.0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0672" y="57349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 smtClean="0"/>
              <a:t>Viewings with </a:t>
            </a:r>
            <a:r>
              <a:rPr lang="en-US" altLang="ja-JP" dirty="0" err="1" smtClean="0"/>
              <a:t>QoE</a:t>
            </a:r>
            <a:r>
              <a:rPr lang="en-US" altLang="ja-JP" dirty="0" smtClean="0"/>
              <a:t> &lt; 5.0 </a:t>
            </a:r>
            <a:r>
              <a:rPr kumimoji="1" lang="en-US" altLang="ja-JP" dirty="0" smtClean="0"/>
              <a:t>are reduced. 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 model has the upper limit around 4.5.</a:t>
            </a:r>
          </a:p>
        </p:txBody>
      </p:sp>
    </p:spTree>
    <p:extLst>
      <p:ext uri="{BB962C8B-B14F-4D97-AF65-F5344CB8AC3E}">
        <p14:creationId xmlns:p14="http://schemas.microsoft.com/office/powerpoint/2010/main" val="2056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53296" y="3294508"/>
            <a:ext cx="3067842" cy="12146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450" y="344380"/>
            <a:ext cx="8047922" cy="523220"/>
          </a:xfrm>
        </p:spPr>
        <p:txBody>
          <a:bodyPr/>
          <a:lstStyle/>
          <a:p>
            <a:r>
              <a:rPr kumimoji="1" lang="en-US" altLang="ja-JP" sz="2800" dirty="0" smtClean="0"/>
              <a:t>Easy to integrate QAPI into player app.</a:t>
            </a:r>
            <a:endParaRPr kumimoji="1" lang="ja-JP" altLang="en-US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32" y="2490519"/>
            <a:ext cx="319411" cy="7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291776" y="1268760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Streaming server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02044" y="3018743"/>
            <a:ext cx="1714828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Quality Prediction</a:t>
            </a:r>
            <a:endParaRPr lang="en-US" altLang="ja-JP" sz="14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90214" y="4581128"/>
            <a:ext cx="20185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Inside a viewer application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4291776" y="2664505"/>
            <a:ext cx="3510076" cy="1362350"/>
          </a:xfrm>
          <a:custGeom>
            <a:avLst/>
            <a:gdLst>
              <a:gd name="connsiteX0" fmla="*/ 0 w 2650602"/>
              <a:gd name="connsiteY0" fmla="*/ 949124 h 949124"/>
              <a:gd name="connsiteX1" fmla="*/ 1620456 w 2650602"/>
              <a:gd name="connsiteY1" fmla="*/ 648182 h 949124"/>
              <a:gd name="connsiteX2" fmla="*/ 2650602 w 2650602"/>
              <a:gd name="connsiteY2" fmla="*/ 0 h 9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0602" h="949124">
                <a:moveTo>
                  <a:pt x="0" y="949124"/>
                </a:moveTo>
                <a:cubicBezTo>
                  <a:pt x="589344" y="877746"/>
                  <a:pt x="1178689" y="806369"/>
                  <a:pt x="1620456" y="648182"/>
                </a:cubicBezTo>
                <a:cubicBezTo>
                  <a:pt x="2062223" y="489995"/>
                  <a:pt x="2650602" y="0"/>
                  <a:pt x="2650602" y="0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95828" y="3546594"/>
            <a:ext cx="977867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QAPI</a:t>
            </a:r>
            <a:b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module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68624" y="3546594"/>
            <a:ext cx="1043793" cy="72008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Player GUI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2648744" y="3906634"/>
            <a:ext cx="53842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4008715" y="1900010"/>
            <a:ext cx="921649" cy="164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499688" y="2420888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Playlist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Media data</a:t>
            </a:r>
            <a:endParaRPr lang="ja-JP" altLang="en-US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3" descr="C:\Documents and Settings\kojima\Local Settings\Temporary Internet Files\Content.IE5\GP1UGL7O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31" y="1499166"/>
            <a:ext cx="897731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3"/>
          <p:cNvSpPr>
            <a:spLocks noChangeArrowheads="1"/>
          </p:cNvSpPr>
          <p:nvPr/>
        </p:nvSpPr>
        <p:spPr bwMode="auto">
          <a:xfrm>
            <a:off x="7317263" y="1936971"/>
            <a:ext cx="1092121" cy="721732"/>
          </a:xfrm>
          <a:prstGeom prst="can">
            <a:avLst>
              <a:gd name="adj" fmla="val 2355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3" tIns="45716" rIns="91433" bIns="45716" anchor="ctr"/>
          <a:lstStyle/>
          <a:p>
            <a:pPr algn="ctr"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QAPI</a:t>
            </a:r>
          </a:p>
          <a:p>
            <a:pPr algn="ctr"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server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4291776" y="2636331"/>
            <a:ext cx="3168352" cy="1197090"/>
          </a:xfrm>
          <a:custGeom>
            <a:avLst/>
            <a:gdLst>
              <a:gd name="connsiteX0" fmla="*/ 0 w 2650602"/>
              <a:gd name="connsiteY0" fmla="*/ 949124 h 949124"/>
              <a:gd name="connsiteX1" fmla="*/ 1620456 w 2650602"/>
              <a:gd name="connsiteY1" fmla="*/ 648182 h 949124"/>
              <a:gd name="connsiteX2" fmla="*/ 2650602 w 2650602"/>
              <a:gd name="connsiteY2" fmla="*/ 0 h 9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0602" h="949124">
                <a:moveTo>
                  <a:pt x="0" y="949124"/>
                </a:moveTo>
                <a:cubicBezTo>
                  <a:pt x="589344" y="877746"/>
                  <a:pt x="1178689" y="806369"/>
                  <a:pt x="1620456" y="648182"/>
                </a:cubicBezTo>
                <a:cubicBezTo>
                  <a:pt x="2062223" y="489995"/>
                  <a:pt x="2650602" y="0"/>
                  <a:pt x="2650602" y="0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63984" y="3719078"/>
            <a:ext cx="1674561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Quality Feedback</a:t>
            </a:r>
            <a:endParaRPr lang="en-US" altLang="ja-JP" sz="14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92560" y="5076473"/>
            <a:ext cx="40192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QAPI module is loosely coupled with the player part. The module needs to be called only once for viewing setup.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54184" y="4365104"/>
            <a:ext cx="40192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QAPI module chooses a bitrate and retrieves corresponding media data as guided by the QAPI server.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2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38" y="2204864"/>
            <a:ext cx="4824536" cy="32264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268"/>
            <a:ext cx="7422029" cy="553998"/>
          </a:xfrm>
        </p:spPr>
        <p:txBody>
          <a:bodyPr/>
          <a:lstStyle/>
          <a:p>
            <a:r>
              <a:rPr kumimoji="1" lang="en-US" altLang="ja-JP" dirty="0" smtClean="0"/>
              <a:t>Try QAPI !!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ja-JP" sz="2400" dirty="0" smtClean="0"/>
              <a:t>QAPI is just baked.</a:t>
            </a:r>
          </a:p>
          <a:p>
            <a:pPr marL="914400" lvl="1" indent="-457200">
              <a:buFont typeface="Arial" charset="0"/>
              <a:buChar char="•"/>
            </a:pPr>
            <a:r>
              <a:rPr kumimoji="1" lang="en-US" altLang="ja-JP" sz="2000" dirty="0" smtClean="0"/>
              <a:t>QAPI is a technology to balance the traffic cost and </a:t>
            </a:r>
            <a:r>
              <a:rPr kumimoji="1" lang="en-US" altLang="ja-JP" sz="2000" dirty="0" err="1" smtClean="0"/>
              <a:t>QoE</a:t>
            </a:r>
            <a:r>
              <a:rPr lang="en-US" altLang="ja-JP" sz="2000" dirty="0" smtClean="0"/>
              <a:t>, and based on network quality prediction.</a:t>
            </a:r>
            <a:endParaRPr kumimoji="1" lang="en-US" altLang="ja-JP" sz="2000" dirty="0" smtClean="0"/>
          </a:p>
          <a:p>
            <a:pPr marL="914400" lvl="1" indent="-457200">
              <a:buFont typeface="Arial" charset="0"/>
              <a:buChar char="•"/>
            </a:pPr>
            <a:endParaRPr lang="en-US" altLang="ja-JP" sz="2000" dirty="0"/>
          </a:p>
          <a:p>
            <a:pPr marL="914400" lvl="1" indent="-457200">
              <a:buFont typeface="Arial" charset="0"/>
              <a:buChar char="•"/>
            </a:pPr>
            <a:endParaRPr kumimoji="1" lang="en-US" altLang="ja-JP" sz="2000" dirty="0" smtClean="0"/>
          </a:p>
          <a:p>
            <a:pPr marL="914400" lvl="1" indent="-457200">
              <a:buFont typeface="Arial" charset="0"/>
              <a:buChar char="•"/>
            </a:pPr>
            <a:endParaRPr lang="en-US" altLang="ja-JP" sz="2000" dirty="0"/>
          </a:p>
          <a:p>
            <a:pPr marL="914400" lvl="1" indent="-457200">
              <a:buFont typeface="Arial" charset="0"/>
              <a:buChar char="•"/>
            </a:pPr>
            <a:endParaRPr kumimoji="1" lang="en-US" altLang="ja-JP" sz="2000" dirty="0" smtClean="0"/>
          </a:p>
          <a:p>
            <a:pPr marL="914400" lvl="1" indent="-457200">
              <a:buFont typeface="Arial" charset="0"/>
              <a:buChar char="•"/>
            </a:pPr>
            <a:endParaRPr lang="en-US" altLang="ja-JP" sz="2000" dirty="0"/>
          </a:p>
          <a:p>
            <a:pPr marL="914400" lvl="1" indent="-457200">
              <a:buFont typeface="Arial" charset="0"/>
              <a:buChar char="•"/>
            </a:pPr>
            <a:endParaRPr kumimoji="1" lang="en-US" altLang="ja-JP" sz="2000" dirty="0" smtClean="0"/>
          </a:p>
          <a:p>
            <a:pPr marL="914400" lvl="1" indent="-457200">
              <a:buFont typeface="Arial" charset="0"/>
              <a:buChar char="•"/>
            </a:pPr>
            <a:endParaRPr lang="en-US" altLang="ja-JP" sz="2000" dirty="0"/>
          </a:p>
          <a:p>
            <a:pPr marL="914400" lvl="1" indent="-457200">
              <a:buFont typeface="Arial" charset="0"/>
              <a:buChar char="•"/>
            </a:pPr>
            <a:endParaRPr kumimoji="1" lang="en-US" altLang="ja-JP" sz="2000" dirty="0" smtClean="0"/>
          </a:p>
          <a:p>
            <a:pPr marL="457200" indent="-457200">
              <a:buFont typeface="Arial" charset="0"/>
              <a:buChar char="•"/>
            </a:pPr>
            <a:r>
              <a:rPr kumimoji="1" lang="en-US" altLang="ja-JP" sz="2400" dirty="0" smtClean="0"/>
              <a:t>We are looking for a partner to demonstrate QAPI in the field as a joint effort.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6978" y="3525680"/>
            <a:ext cx="118654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smtClean="0">
                <a:latin typeface="Meiryo" charset="-128"/>
                <a:ea typeface="Meiryo" charset="-128"/>
                <a:cs typeface="Meiryo" charset="-128"/>
              </a:rPr>
              <a:t>QAPI</a:t>
            </a:r>
            <a:endParaRPr kumimoji="1" lang="ja-JP" altLang="en-US" sz="32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2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34" y="2636912"/>
            <a:ext cx="5950393" cy="38252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Who we are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ja-JP" sz="2400" dirty="0" smtClean="0"/>
              <a:t>NTT Network Technology Laboratories is in NTT R&amp;D division.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/>
              <a:t>Our team’s research theme: </a:t>
            </a:r>
            <a:r>
              <a:rPr lang="en-US" altLang="ja-JP" sz="2400" dirty="0" err="1" smtClean="0"/>
              <a:t>QoE</a:t>
            </a:r>
            <a:r>
              <a:rPr lang="en-US" altLang="ja-JP" sz="2400" dirty="0" smtClean="0"/>
              <a:t>-centric operation</a:t>
            </a:r>
          </a:p>
          <a:p>
            <a:pPr marL="914400" lvl="1" indent="-457200">
              <a:buFont typeface="Arial" charset="0"/>
              <a:buChar char="•"/>
            </a:pPr>
            <a:r>
              <a:rPr kumimoji="1" lang="en-US" altLang="ja-JP" sz="1600" dirty="0" err="1" smtClean="0"/>
              <a:t>QoE</a:t>
            </a:r>
            <a:r>
              <a:rPr kumimoji="1" lang="en-US" altLang="ja-JP" sz="1600" dirty="0" smtClean="0"/>
              <a:t> quantification (standardization)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ja-JP" sz="1600" dirty="0" err="1" smtClean="0"/>
              <a:t>QoE</a:t>
            </a:r>
            <a:r>
              <a:rPr lang="en-US" altLang="ja-JP" sz="1600" dirty="0" smtClean="0"/>
              <a:t> measurement/collection</a:t>
            </a:r>
          </a:p>
          <a:p>
            <a:pPr marL="914400" lvl="1" indent="-457200">
              <a:buFont typeface="Arial" charset="0"/>
              <a:buChar char="•"/>
            </a:pPr>
            <a:r>
              <a:rPr kumimoji="1" lang="en-US" altLang="ja-JP" sz="1600" dirty="0" err="1" smtClean="0"/>
              <a:t>QoE</a:t>
            </a:r>
            <a:r>
              <a:rPr kumimoji="1" lang="en-US" altLang="ja-JP" sz="1600" dirty="0" smtClean="0"/>
              <a:t> analysis/visualization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ja-JP" sz="1600" dirty="0" err="1" smtClean="0"/>
              <a:t>QoE</a:t>
            </a:r>
            <a:r>
              <a:rPr lang="en-US" altLang="ja-JP" sz="1600" dirty="0" smtClean="0"/>
              <a:t> control</a:t>
            </a:r>
            <a:r>
              <a:rPr kumimoji="1" lang="en-US" altLang="ja-JP" sz="1600" dirty="0" smtClean="0"/>
              <a:t> </a:t>
            </a:r>
          </a:p>
          <a:p>
            <a:pPr marL="914400" lvl="1" indent="-457200">
              <a:buFont typeface="Arial" charset="0"/>
              <a:buChar char="•"/>
            </a:pPr>
            <a:endParaRPr kumimoji="1" lang="en-US" altLang="ja-JP" sz="1600" dirty="0" smtClean="0"/>
          </a:p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/>
              <a:t>QAPI(Quality API)</a:t>
            </a:r>
            <a:br>
              <a:rPr lang="en-US" altLang="ja-JP" sz="2400" dirty="0" smtClean="0"/>
            </a:br>
            <a:r>
              <a:rPr lang="en-US" altLang="ja-JP" sz="2400" dirty="0" smtClean="0"/>
              <a:t>is an instance of</a:t>
            </a:r>
            <a:br>
              <a:rPr lang="en-US" altLang="ja-JP" sz="2400" dirty="0" smtClean="0"/>
            </a:br>
            <a:r>
              <a:rPr lang="en-US" altLang="ja-JP" sz="2400" dirty="0" err="1" smtClean="0"/>
              <a:t>QoE</a:t>
            </a:r>
            <a:r>
              <a:rPr lang="en-US" altLang="ja-JP" sz="2400" dirty="0" smtClean="0"/>
              <a:t>-centric</a:t>
            </a:r>
            <a:br>
              <a:rPr lang="en-US" altLang="ja-JP" sz="2400" dirty="0" smtClean="0"/>
            </a:br>
            <a:r>
              <a:rPr lang="en-US" altLang="ja-JP" sz="2400" dirty="0" smtClean="0"/>
              <a:t>operation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32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292" y="84252"/>
            <a:ext cx="7422029" cy="536436"/>
          </a:xfrm>
        </p:spPr>
        <p:txBody>
          <a:bodyPr/>
          <a:lstStyle/>
          <a:p>
            <a:r>
              <a:rPr lang="en-US" altLang="ja-JP" sz="2400" dirty="0" smtClean="0"/>
              <a:t>Even the latest video streaming technology needs improvement</a:t>
            </a:r>
            <a:endParaRPr lang="ja-JP" altLang="en-US" sz="2400" dirty="0"/>
          </a:p>
        </p:txBody>
      </p:sp>
      <p:graphicFrame>
        <p:nvGraphicFramePr>
          <p:cNvPr id="4" name="グラフ 3"/>
          <p:cNvGraphicFramePr/>
          <p:nvPr>
            <p:extLst/>
          </p:nvPr>
        </p:nvGraphicFramePr>
        <p:xfrm>
          <a:off x="1651000" y="1227667"/>
          <a:ext cx="6604000" cy="407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08584" y="5478323"/>
            <a:ext cx="73448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Even with the latest streaming technology, such as </a:t>
            </a:r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ExoPlayer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provided by google, video viewing experience is degraded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largely due to user mobility and network congestions.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28664" y="6551766"/>
            <a:ext cx="5987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</a:t>
            </a:r>
            <a:r>
              <a:rPr kumimoji="1" lang="en-US" altLang="ja-JP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Rebuffering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ratio: the ratio of viewing that includes one or more </a:t>
            </a:r>
            <a:r>
              <a:rPr kumimoji="1" lang="en-US" altLang="ja-JP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rebuffering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events</a:t>
            </a:r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6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52736"/>
            <a:ext cx="6096000" cy="45720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case with </a:t>
            </a:r>
            <a:r>
              <a:rPr lang="en-US" altLang="ja-JP" dirty="0" err="1" smtClean="0"/>
              <a:t>rebuffering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0025" y="5715000"/>
            <a:ext cx="89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dirty="0" smtClean="0"/>
              <a:t>When network quality(throughput) fluctuates, higher bitrates are likely to be chosen mistakenly, which results in </a:t>
            </a:r>
            <a:r>
              <a:rPr lang="en-US" altLang="ja-JP" dirty="0" err="1" smtClean="0"/>
              <a:t>rebuffering</a:t>
            </a:r>
            <a:r>
              <a:rPr lang="en-US" altLang="ja-JP" dirty="0"/>
              <a:t> </a:t>
            </a:r>
            <a:r>
              <a:rPr lang="en-US" altLang="ja-JP" dirty="0" smtClean="0"/>
              <a:t>events at video player.</a:t>
            </a:r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4088904" y="2348880"/>
            <a:ext cx="504056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フリーフォーム 107"/>
          <p:cNvSpPr/>
          <p:nvPr/>
        </p:nvSpPr>
        <p:spPr>
          <a:xfrm rot="8330888">
            <a:off x="3405616" y="2694829"/>
            <a:ext cx="3721282" cy="480043"/>
          </a:xfrm>
          <a:custGeom>
            <a:avLst/>
            <a:gdLst>
              <a:gd name="connsiteX0" fmla="*/ 0 w 1943100"/>
              <a:gd name="connsiteY0" fmla="*/ 99083 h 106703"/>
              <a:gd name="connsiteX1" fmla="*/ 883920 w 1943100"/>
              <a:gd name="connsiteY1" fmla="*/ 23 h 106703"/>
              <a:gd name="connsiteX2" fmla="*/ 1943100 w 1943100"/>
              <a:gd name="connsiteY2" fmla="*/ 106703 h 106703"/>
              <a:gd name="connsiteX0" fmla="*/ 0 w 1943100"/>
              <a:gd name="connsiteY0" fmla="*/ 99083 h 106703"/>
              <a:gd name="connsiteX1" fmla="*/ 929640 w 1943100"/>
              <a:gd name="connsiteY1" fmla="*/ 23 h 106703"/>
              <a:gd name="connsiteX2" fmla="*/ 1943100 w 1943100"/>
              <a:gd name="connsiteY2" fmla="*/ 106703 h 106703"/>
              <a:gd name="connsiteX0" fmla="*/ 0 w 1943100"/>
              <a:gd name="connsiteY0" fmla="*/ 99083 h 106703"/>
              <a:gd name="connsiteX1" fmla="*/ 967740 w 1943100"/>
              <a:gd name="connsiteY1" fmla="*/ 23 h 106703"/>
              <a:gd name="connsiteX2" fmla="*/ 1943100 w 1943100"/>
              <a:gd name="connsiteY2" fmla="*/ 106703 h 10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3100" h="106703">
                <a:moveTo>
                  <a:pt x="0" y="99083"/>
                </a:moveTo>
                <a:cubicBezTo>
                  <a:pt x="280035" y="48918"/>
                  <a:pt x="643890" y="-1247"/>
                  <a:pt x="967740" y="23"/>
                </a:cubicBezTo>
                <a:cubicBezTo>
                  <a:pt x="1291590" y="1293"/>
                  <a:pt x="1575435" y="53998"/>
                  <a:pt x="1943100" y="106703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202" y="260648"/>
            <a:ext cx="7948009" cy="536436"/>
          </a:xfrm>
          <a:extLst/>
        </p:spPr>
        <p:txBody>
          <a:bodyPr>
            <a:noAutofit/>
          </a:bodyPr>
          <a:lstStyle/>
          <a:p>
            <a:pPr>
              <a:tabLst>
                <a:tab pos="715963" algn="l"/>
              </a:tabLst>
              <a:defRPr/>
            </a:pPr>
            <a:r>
              <a:rPr lang="en-US" altLang="ja-JP" sz="2400" dirty="0" smtClean="0"/>
              <a:t>QAPI feature#1: Network Quality Prediction</a:t>
            </a:r>
            <a:endParaRPr lang="ja-JP" altLang="en-US" sz="2400" dirty="0"/>
          </a:p>
        </p:txBody>
      </p:sp>
      <p:sp>
        <p:nvSpPr>
          <p:cNvPr id="84" name="AutoShape 83"/>
          <p:cNvSpPr>
            <a:spLocks noChangeArrowheads="1"/>
          </p:cNvSpPr>
          <p:nvPr/>
        </p:nvSpPr>
        <p:spPr bwMode="auto">
          <a:xfrm>
            <a:off x="5826654" y="1415895"/>
            <a:ext cx="1092121" cy="721732"/>
          </a:xfrm>
          <a:prstGeom prst="can">
            <a:avLst>
              <a:gd name="adj" fmla="val 2355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3" tIns="45716" rIns="91433" bIns="45716" anchor="ctr"/>
          <a:lstStyle/>
          <a:p>
            <a:pPr algn="ctr"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QAPI</a:t>
            </a:r>
          </a:p>
          <a:p>
            <a:pPr algn="ctr"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server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フリーフォーム 86"/>
          <p:cNvSpPr/>
          <p:nvPr/>
        </p:nvSpPr>
        <p:spPr>
          <a:xfrm flipH="1">
            <a:off x="3800871" y="2089915"/>
            <a:ext cx="1635745" cy="1488814"/>
          </a:xfrm>
          <a:custGeom>
            <a:avLst/>
            <a:gdLst>
              <a:gd name="connsiteX0" fmla="*/ 713808 w 713808"/>
              <a:gd name="connsiteY0" fmla="*/ 0 h 731520"/>
              <a:gd name="connsiteX1" fmla="*/ 576648 w 713808"/>
              <a:gd name="connsiteY1" fmla="*/ 259080 h 731520"/>
              <a:gd name="connsiteX2" fmla="*/ 271848 w 713808"/>
              <a:gd name="connsiteY2" fmla="*/ 297180 h 731520"/>
              <a:gd name="connsiteX3" fmla="*/ 35628 w 713808"/>
              <a:gd name="connsiteY3" fmla="*/ 381000 h 731520"/>
              <a:gd name="connsiteX4" fmla="*/ 5148 w 713808"/>
              <a:gd name="connsiteY4" fmla="*/ 731520 h 731520"/>
              <a:gd name="connsiteX0" fmla="*/ 713808 w 713808"/>
              <a:gd name="connsiteY0" fmla="*/ 0 h 731520"/>
              <a:gd name="connsiteX1" fmla="*/ 553788 w 713808"/>
              <a:gd name="connsiteY1" fmla="*/ 236220 h 731520"/>
              <a:gd name="connsiteX2" fmla="*/ 271848 w 713808"/>
              <a:gd name="connsiteY2" fmla="*/ 297180 h 731520"/>
              <a:gd name="connsiteX3" fmla="*/ 35628 w 713808"/>
              <a:gd name="connsiteY3" fmla="*/ 381000 h 731520"/>
              <a:gd name="connsiteX4" fmla="*/ 5148 w 713808"/>
              <a:gd name="connsiteY4" fmla="*/ 731520 h 731520"/>
              <a:gd name="connsiteX0" fmla="*/ 716393 w 716393"/>
              <a:gd name="connsiteY0" fmla="*/ 0 h 731520"/>
              <a:gd name="connsiteX1" fmla="*/ 556373 w 716393"/>
              <a:gd name="connsiteY1" fmla="*/ 236220 h 731520"/>
              <a:gd name="connsiteX2" fmla="*/ 327773 w 716393"/>
              <a:gd name="connsiteY2" fmla="*/ 274320 h 731520"/>
              <a:gd name="connsiteX3" fmla="*/ 38213 w 716393"/>
              <a:gd name="connsiteY3" fmla="*/ 381000 h 731520"/>
              <a:gd name="connsiteX4" fmla="*/ 7733 w 716393"/>
              <a:gd name="connsiteY4" fmla="*/ 731520 h 731520"/>
              <a:gd name="connsiteX0" fmla="*/ 716393 w 716393"/>
              <a:gd name="connsiteY0" fmla="*/ 0 h 731520"/>
              <a:gd name="connsiteX1" fmla="*/ 556373 w 716393"/>
              <a:gd name="connsiteY1" fmla="*/ 236220 h 731520"/>
              <a:gd name="connsiteX2" fmla="*/ 327773 w 716393"/>
              <a:gd name="connsiteY2" fmla="*/ 274320 h 731520"/>
              <a:gd name="connsiteX3" fmla="*/ 38213 w 716393"/>
              <a:gd name="connsiteY3" fmla="*/ 381000 h 731520"/>
              <a:gd name="connsiteX4" fmla="*/ 7733 w 716393"/>
              <a:gd name="connsiteY4" fmla="*/ 731520 h 731520"/>
              <a:gd name="connsiteX0" fmla="*/ 716393 w 716393"/>
              <a:gd name="connsiteY0" fmla="*/ 0 h 731520"/>
              <a:gd name="connsiteX1" fmla="*/ 586853 w 716393"/>
              <a:gd name="connsiteY1" fmla="*/ 205740 h 731520"/>
              <a:gd name="connsiteX2" fmla="*/ 327773 w 716393"/>
              <a:gd name="connsiteY2" fmla="*/ 274320 h 731520"/>
              <a:gd name="connsiteX3" fmla="*/ 38213 w 716393"/>
              <a:gd name="connsiteY3" fmla="*/ 381000 h 731520"/>
              <a:gd name="connsiteX4" fmla="*/ 7733 w 716393"/>
              <a:gd name="connsiteY4" fmla="*/ 731520 h 731520"/>
              <a:gd name="connsiteX0" fmla="*/ 724013 w 724013"/>
              <a:gd name="connsiteY0" fmla="*/ 0 h 792480"/>
              <a:gd name="connsiteX1" fmla="*/ 586853 w 724013"/>
              <a:gd name="connsiteY1" fmla="*/ 266700 h 792480"/>
              <a:gd name="connsiteX2" fmla="*/ 327773 w 724013"/>
              <a:gd name="connsiteY2" fmla="*/ 335280 h 792480"/>
              <a:gd name="connsiteX3" fmla="*/ 38213 w 724013"/>
              <a:gd name="connsiteY3" fmla="*/ 441960 h 792480"/>
              <a:gd name="connsiteX4" fmla="*/ 7733 w 724013"/>
              <a:gd name="connsiteY4" fmla="*/ 792480 h 792480"/>
              <a:gd name="connsiteX0" fmla="*/ 724013 w 724013"/>
              <a:gd name="connsiteY0" fmla="*/ 0 h 792480"/>
              <a:gd name="connsiteX1" fmla="*/ 586853 w 724013"/>
              <a:gd name="connsiteY1" fmla="*/ 266700 h 792480"/>
              <a:gd name="connsiteX2" fmla="*/ 327773 w 724013"/>
              <a:gd name="connsiteY2" fmla="*/ 335280 h 792480"/>
              <a:gd name="connsiteX3" fmla="*/ 38213 w 724013"/>
              <a:gd name="connsiteY3" fmla="*/ 441960 h 792480"/>
              <a:gd name="connsiteX4" fmla="*/ 7733 w 724013"/>
              <a:gd name="connsiteY4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13" h="792480">
                <a:moveTo>
                  <a:pt x="724013" y="0"/>
                </a:moveTo>
                <a:cubicBezTo>
                  <a:pt x="692263" y="104775"/>
                  <a:pt x="652893" y="210820"/>
                  <a:pt x="586853" y="266700"/>
                </a:cubicBezTo>
                <a:cubicBezTo>
                  <a:pt x="520813" y="322580"/>
                  <a:pt x="449693" y="313690"/>
                  <a:pt x="327773" y="335280"/>
                </a:cubicBezTo>
                <a:cubicBezTo>
                  <a:pt x="205853" y="356870"/>
                  <a:pt x="91553" y="365760"/>
                  <a:pt x="38213" y="441960"/>
                </a:cubicBezTo>
                <a:cubicBezTo>
                  <a:pt x="-15127" y="518160"/>
                  <a:pt x="748" y="653415"/>
                  <a:pt x="7733" y="79248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フリーフォーム 87"/>
          <p:cNvSpPr/>
          <p:nvPr/>
        </p:nvSpPr>
        <p:spPr>
          <a:xfrm>
            <a:off x="3371163" y="1864922"/>
            <a:ext cx="467593" cy="1713808"/>
          </a:xfrm>
          <a:custGeom>
            <a:avLst/>
            <a:gdLst>
              <a:gd name="connsiteX0" fmla="*/ 713808 w 713808"/>
              <a:gd name="connsiteY0" fmla="*/ 0 h 731520"/>
              <a:gd name="connsiteX1" fmla="*/ 576648 w 713808"/>
              <a:gd name="connsiteY1" fmla="*/ 259080 h 731520"/>
              <a:gd name="connsiteX2" fmla="*/ 271848 w 713808"/>
              <a:gd name="connsiteY2" fmla="*/ 297180 h 731520"/>
              <a:gd name="connsiteX3" fmla="*/ 35628 w 713808"/>
              <a:gd name="connsiteY3" fmla="*/ 381000 h 731520"/>
              <a:gd name="connsiteX4" fmla="*/ 5148 w 713808"/>
              <a:gd name="connsiteY4" fmla="*/ 731520 h 731520"/>
              <a:gd name="connsiteX0" fmla="*/ 713808 w 713808"/>
              <a:gd name="connsiteY0" fmla="*/ 0 h 731520"/>
              <a:gd name="connsiteX1" fmla="*/ 553788 w 713808"/>
              <a:gd name="connsiteY1" fmla="*/ 236220 h 731520"/>
              <a:gd name="connsiteX2" fmla="*/ 271848 w 713808"/>
              <a:gd name="connsiteY2" fmla="*/ 297180 h 731520"/>
              <a:gd name="connsiteX3" fmla="*/ 35628 w 713808"/>
              <a:gd name="connsiteY3" fmla="*/ 381000 h 731520"/>
              <a:gd name="connsiteX4" fmla="*/ 5148 w 713808"/>
              <a:gd name="connsiteY4" fmla="*/ 731520 h 731520"/>
              <a:gd name="connsiteX0" fmla="*/ 716393 w 716393"/>
              <a:gd name="connsiteY0" fmla="*/ 0 h 731520"/>
              <a:gd name="connsiteX1" fmla="*/ 556373 w 716393"/>
              <a:gd name="connsiteY1" fmla="*/ 236220 h 731520"/>
              <a:gd name="connsiteX2" fmla="*/ 327773 w 716393"/>
              <a:gd name="connsiteY2" fmla="*/ 274320 h 731520"/>
              <a:gd name="connsiteX3" fmla="*/ 38213 w 716393"/>
              <a:gd name="connsiteY3" fmla="*/ 381000 h 731520"/>
              <a:gd name="connsiteX4" fmla="*/ 7733 w 716393"/>
              <a:gd name="connsiteY4" fmla="*/ 731520 h 731520"/>
              <a:gd name="connsiteX0" fmla="*/ 716393 w 716393"/>
              <a:gd name="connsiteY0" fmla="*/ 0 h 731520"/>
              <a:gd name="connsiteX1" fmla="*/ 556373 w 716393"/>
              <a:gd name="connsiteY1" fmla="*/ 236220 h 731520"/>
              <a:gd name="connsiteX2" fmla="*/ 327773 w 716393"/>
              <a:gd name="connsiteY2" fmla="*/ 274320 h 731520"/>
              <a:gd name="connsiteX3" fmla="*/ 38213 w 716393"/>
              <a:gd name="connsiteY3" fmla="*/ 381000 h 731520"/>
              <a:gd name="connsiteX4" fmla="*/ 7733 w 716393"/>
              <a:gd name="connsiteY4" fmla="*/ 731520 h 731520"/>
              <a:gd name="connsiteX0" fmla="*/ 716393 w 716393"/>
              <a:gd name="connsiteY0" fmla="*/ 0 h 731520"/>
              <a:gd name="connsiteX1" fmla="*/ 586853 w 716393"/>
              <a:gd name="connsiteY1" fmla="*/ 205740 h 731520"/>
              <a:gd name="connsiteX2" fmla="*/ 327773 w 716393"/>
              <a:gd name="connsiteY2" fmla="*/ 274320 h 731520"/>
              <a:gd name="connsiteX3" fmla="*/ 38213 w 716393"/>
              <a:gd name="connsiteY3" fmla="*/ 381000 h 731520"/>
              <a:gd name="connsiteX4" fmla="*/ 7733 w 716393"/>
              <a:gd name="connsiteY4" fmla="*/ 731520 h 731520"/>
              <a:gd name="connsiteX0" fmla="*/ 724013 w 724013"/>
              <a:gd name="connsiteY0" fmla="*/ 0 h 792480"/>
              <a:gd name="connsiteX1" fmla="*/ 586853 w 724013"/>
              <a:gd name="connsiteY1" fmla="*/ 266700 h 792480"/>
              <a:gd name="connsiteX2" fmla="*/ 327773 w 724013"/>
              <a:gd name="connsiteY2" fmla="*/ 335280 h 792480"/>
              <a:gd name="connsiteX3" fmla="*/ 38213 w 724013"/>
              <a:gd name="connsiteY3" fmla="*/ 441960 h 792480"/>
              <a:gd name="connsiteX4" fmla="*/ 7733 w 724013"/>
              <a:gd name="connsiteY4" fmla="*/ 792480 h 792480"/>
              <a:gd name="connsiteX0" fmla="*/ 724013 w 724013"/>
              <a:gd name="connsiteY0" fmla="*/ 0 h 792480"/>
              <a:gd name="connsiteX1" fmla="*/ 586853 w 724013"/>
              <a:gd name="connsiteY1" fmla="*/ 266700 h 792480"/>
              <a:gd name="connsiteX2" fmla="*/ 327773 w 724013"/>
              <a:gd name="connsiteY2" fmla="*/ 335280 h 792480"/>
              <a:gd name="connsiteX3" fmla="*/ 38213 w 724013"/>
              <a:gd name="connsiteY3" fmla="*/ 441960 h 792480"/>
              <a:gd name="connsiteX4" fmla="*/ 7733 w 724013"/>
              <a:gd name="connsiteY4" fmla="*/ 792480 h 792480"/>
              <a:gd name="connsiteX0" fmla="*/ 724013 w 724013"/>
              <a:gd name="connsiteY0" fmla="*/ 0 h 792480"/>
              <a:gd name="connsiteX1" fmla="*/ 678584 w 724013"/>
              <a:gd name="connsiteY1" fmla="*/ 306324 h 792480"/>
              <a:gd name="connsiteX2" fmla="*/ 327773 w 724013"/>
              <a:gd name="connsiteY2" fmla="*/ 335280 h 792480"/>
              <a:gd name="connsiteX3" fmla="*/ 38213 w 724013"/>
              <a:gd name="connsiteY3" fmla="*/ 441960 h 792480"/>
              <a:gd name="connsiteX4" fmla="*/ 7733 w 724013"/>
              <a:gd name="connsiteY4" fmla="*/ 792480 h 792480"/>
              <a:gd name="connsiteX0" fmla="*/ 720796 w 720796"/>
              <a:gd name="connsiteY0" fmla="*/ 0 h 792480"/>
              <a:gd name="connsiteX1" fmla="*/ 675367 w 720796"/>
              <a:gd name="connsiteY1" fmla="*/ 306324 h 792480"/>
              <a:gd name="connsiteX2" fmla="*/ 255758 w 720796"/>
              <a:gd name="connsiteY2" fmla="*/ 368300 h 792480"/>
              <a:gd name="connsiteX3" fmla="*/ 34996 w 720796"/>
              <a:gd name="connsiteY3" fmla="*/ 441960 h 792480"/>
              <a:gd name="connsiteX4" fmla="*/ 4516 w 720796"/>
              <a:gd name="connsiteY4" fmla="*/ 792480 h 792480"/>
              <a:gd name="connsiteX0" fmla="*/ 731507 w 731507"/>
              <a:gd name="connsiteY0" fmla="*/ 0 h 792480"/>
              <a:gd name="connsiteX1" fmla="*/ 686078 w 731507"/>
              <a:gd name="connsiteY1" fmla="*/ 306324 h 792480"/>
              <a:gd name="connsiteX2" fmla="*/ 266469 w 731507"/>
              <a:gd name="connsiteY2" fmla="*/ 368300 h 792480"/>
              <a:gd name="connsiteX3" fmla="*/ 22773 w 731507"/>
              <a:gd name="connsiteY3" fmla="*/ 488188 h 792480"/>
              <a:gd name="connsiteX4" fmla="*/ 15227 w 731507"/>
              <a:gd name="connsiteY4" fmla="*/ 792480 h 792480"/>
              <a:gd name="connsiteX0" fmla="*/ 731507 w 731507"/>
              <a:gd name="connsiteY0" fmla="*/ 0 h 792480"/>
              <a:gd name="connsiteX1" fmla="*/ 686078 w 731507"/>
              <a:gd name="connsiteY1" fmla="*/ 306324 h 792480"/>
              <a:gd name="connsiteX2" fmla="*/ 266469 w 731507"/>
              <a:gd name="connsiteY2" fmla="*/ 368300 h 792480"/>
              <a:gd name="connsiteX3" fmla="*/ 22773 w 731507"/>
              <a:gd name="connsiteY3" fmla="*/ 508000 h 792480"/>
              <a:gd name="connsiteX4" fmla="*/ 15227 w 731507"/>
              <a:gd name="connsiteY4" fmla="*/ 792480 h 792480"/>
              <a:gd name="connsiteX0" fmla="*/ 731507 w 731507"/>
              <a:gd name="connsiteY0" fmla="*/ 0 h 792480"/>
              <a:gd name="connsiteX1" fmla="*/ 686078 w 731507"/>
              <a:gd name="connsiteY1" fmla="*/ 306324 h 792480"/>
              <a:gd name="connsiteX2" fmla="*/ 266469 w 731507"/>
              <a:gd name="connsiteY2" fmla="*/ 368300 h 792480"/>
              <a:gd name="connsiteX3" fmla="*/ 22773 w 731507"/>
              <a:gd name="connsiteY3" fmla="*/ 508000 h 792480"/>
              <a:gd name="connsiteX4" fmla="*/ 15227 w 731507"/>
              <a:gd name="connsiteY4" fmla="*/ 792480 h 792480"/>
              <a:gd name="connsiteX0" fmla="*/ 729882 w 729882"/>
              <a:gd name="connsiteY0" fmla="*/ 0 h 792480"/>
              <a:gd name="connsiteX1" fmla="*/ 684453 w 729882"/>
              <a:gd name="connsiteY1" fmla="*/ 306324 h 792480"/>
              <a:gd name="connsiteX2" fmla="*/ 241911 w 729882"/>
              <a:gd name="connsiteY2" fmla="*/ 401320 h 792480"/>
              <a:gd name="connsiteX3" fmla="*/ 21148 w 729882"/>
              <a:gd name="connsiteY3" fmla="*/ 508000 h 792480"/>
              <a:gd name="connsiteX4" fmla="*/ 13602 w 729882"/>
              <a:gd name="connsiteY4" fmla="*/ 792480 h 792480"/>
              <a:gd name="connsiteX0" fmla="*/ 729882 w 729882"/>
              <a:gd name="connsiteY0" fmla="*/ 0 h 792480"/>
              <a:gd name="connsiteX1" fmla="*/ 666523 w 729882"/>
              <a:gd name="connsiteY1" fmla="*/ 306324 h 792480"/>
              <a:gd name="connsiteX2" fmla="*/ 241911 w 729882"/>
              <a:gd name="connsiteY2" fmla="*/ 401320 h 792480"/>
              <a:gd name="connsiteX3" fmla="*/ 21148 w 729882"/>
              <a:gd name="connsiteY3" fmla="*/ 508000 h 792480"/>
              <a:gd name="connsiteX4" fmla="*/ 13602 w 729882"/>
              <a:gd name="connsiteY4" fmla="*/ 792480 h 792480"/>
              <a:gd name="connsiteX0" fmla="*/ 729882 w 729882"/>
              <a:gd name="connsiteY0" fmla="*/ 0 h 792480"/>
              <a:gd name="connsiteX1" fmla="*/ 666523 w 729882"/>
              <a:gd name="connsiteY1" fmla="*/ 306324 h 792480"/>
              <a:gd name="connsiteX2" fmla="*/ 241911 w 729882"/>
              <a:gd name="connsiteY2" fmla="*/ 401320 h 792480"/>
              <a:gd name="connsiteX3" fmla="*/ 21148 w 729882"/>
              <a:gd name="connsiteY3" fmla="*/ 508000 h 792480"/>
              <a:gd name="connsiteX4" fmla="*/ 13602 w 729882"/>
              <a:gd name="connsiteY4" fmla="*/ 792480 h 792480"/>
              <a:gd name="connsiteX0" fmla="*/ 729882 w 729882"/>
              <a:gd name="connsiteY0" fmla="*/ 0 h 792480"/>
              <a:gd name="connsiteX1" fmla="*/ 648593 w 729882"/>
              <a:gd name="connsiteY1" fmla="*/ 312928 h 792480"/>
              <a:gd name="connsiteX2" fmla="*/ 241911 w 729882"/>
              <a:gd name="connsiteY2" fmla="*/ 401320 h 792480"/>
              <a:gd name="connsiteX3" fmla="*/ 21148 w 729882"/>
              <a:gd name="connsiteY3" fmla="*/ 508000 h 792480"/>
              <a:gd name="connsiteX4" fmla="*/ 13602 w 729882"/>
              <a:gd name="connsiteY4" fmla="*/ 792480 h 792480"/>
              <a:gd name="connsiteX0" fmla="*/ 736299 w 736299"/>
              <a:gd name="connsiteY0" fmla="*/ 0 h 792480"/>
              <a:gd name="connsiteX1" fmla="*/ 655010 w 736299"/>
              <a:gd name="connsiteY1" fmla="*/ 312928 h 792480"/>
              <a:gd name="connsiteX2" fmla="*/ 337979 w 736299"/>
              <a:gd name="connsiteY2" fmla="*/ 388112 h 792480"/>
              <a:gd name="connsiteX3" fmla="*/ 27565 w 736299"/>
              <a:gd name="connsiteY3" fmla="*/ 508000 h 792480"/>
              <a:gd name="connsiteX4" fmla="*/ 20019 w 736299"/>
              <a:gd name="connsiteY4" fmla="*/ 792480 h 792480"/>
              <a:gd name="connsiteX0" fmla="*/ 736299 w 736299"/>
              <a:gd name="connsiteY0" fmla="*/ 0 h 792480"/>
              <a:gd name="connsiteX1" fmla="*/ 655010 w 736299"/>
              <a:gd name="connsiteY1" fmla="*/ 312928 h 792480"/>
              <a:gd name="connsiteX2" fmla="*/ 337979 w 736299"/>
              <a:gd name="connsiteY2" fmla="*/ 388112 h 792480"/>
              <a:gd name="connsiteX3" fmla="*/ 27565 w 736299"/>
              <a:gd name="connsiteY3" fmla="*/ 508000 h 792480"/>
              <a:gd name="connsiteX4" fmla="*/ 20019 w 736299"/>
              <a:gd name="connsiteY4" fmla="*/ 792480 h 792480"/>
              <a:gd name="connsiteX0" fmla="*/ 718607 w 718607"/>
              <a:gd name="connsiteY0" fmla="*/ 0 h 792480"/>
              <a:gd name="connsiteX1" fmla="*/ 637318 w 718607"/>
              <a:gd name="connsiteY1" fmla="*/ 312928 h 792480"/>
              <a:gd name="connsiteX2" fmla="*/ 320287 w 718607"/>
              <a:gd name="connsiteY2" fmla="*/ 388112 h 792480"/>
              <a:gd name="connsiteX3" fmla="*/ 54698 w 718607"/>
              <a:gd name="connsiteY3" fmla="*/ 468376 h 792480"/>
              <a:gd name="connsiteX4" fmla="*/ 2327 w 718607"/>
              <a:gd name="connsiteY4" fmla="*/ 792480 h 792480"/>
              <a:gd name="connsiteX0" fmla="*/ 718607 w 718607"/>
              <a:gd name="connsiteY0" fmla="*/ 0 h 792480"/>
              <a:gd name="connsiteX1" fmla="*/ 637318 w 718607"/>
              <a:gd name="connsiteY1" fmla="*/ 312928 h 792480"/>
              <a:gd name="connsiteX2" fmla="*/ 320287 w 718607"/>
              <a:gd name="connsiteY2" fmla="*/ 388112 h 792480"/>
              <a:gd name="connsiteX3" fmla="*/ 54698 w 718607"/>
              <a:gd name="connsiteY3" fmla="*/ 468376 h 792480"/>
              <a:gd name="connsiteX4" fmla="*/ 2327 w 718607"/>
              <a:gd name="connsiteY4" fmla="*/ 792480 h 792480"/>
              <a:gd name="connsiteX0" fmla="*/ 718607 w 718607"/>
              <a:gd name="connsiteY0" fmla="*/ 0 h 792480"/>
              <a:gd name="connsiteX1" fmla="*/ 637318 w 718607"/>
              <a:gd name="connsiteY1" fmla="*/ 312928 h 792480"/>
              <a:gd name="connsiteX2" fmla="*/ 320287 w 718607"/>
              <a:gd name="connsiteY2" fmla="*/ 388112 h 792480"/>
              <a:gd name="connsiteX3" fmla="*/ 54698 w 718607"/>
              <a:gd name="connsiteY3" fmla="*/ 468376 h 792480"/>
              <a:gd name="connsiteX4" fmla="*/ 2327 w 718607"/>
              <a:gd name="connsiteY4" fmla="*/ 792480 h 792480"/>
              <a:gd name="connsiteX0" fmla="*/ 726502 w 726502"/>
              <a:gd name="connsiteY0" fmla="*/ 0 h 792480"/>
              <a:gd name="connsiteX1" fmla="*/ 645213 w 726502"/>
              <a:gd name="connsiteY1" fmla="*/ 312928 h 792480"/>
              <a:gd name="connsiteX2" fmla="*/ 328182 w 726502"/>
              <a:gd name="connsiteY2" fmla="*/ 388112 h 792480"/>
              <a:gd name="connsiteX3" fmla="*/ 34793 w 726502"/>
              <a:gd name="connsiteY3" fmla="*/ 534416 h 792480"/>
              <a:gd name="connsiteX4" fmla="*/ 10222 w 726502"/>
              <a:gd name="connsiteY4" fmla="*/ 792480 h 792480"/>
              <a:gd name="connsiteX0" fmla="*/ 718931 w 718931"/>
              <a:gd name="connsiteY0" fmla="*/ 0 h 792480"/>
              <a:gd name="connsiteX1" fmla="*/ 637642 w 718931"/>
              <a:gd name="connsiteY1" fmla="*/ 312928 h 792480"/>
              <a:gd name="connsiteX2" fmla="*/ 320611 w 718931"/>
              <a:gd name="connsiteY2" fmla="*/ 388112 h 792480"/>
              <a:gd name="connsiteX3" fmla="*/ 27222 w 718931"/>
              <a:gd name="connsiteY3" fmla="*/ 534416 h 792480"/>
              <a:gd name="connsiteX4" fmla="*/ 2651 w 718931"/>
              <a:gd name="connsiteY4" fmla="*/ 792480 h 792480"/>
              <a:gd name="connsiteX0" fmla="*/ 723312 w 723312"/>
              <a:gd name="connsiteY0" fmla="*/ 0 h 792480"/>
              <a:gd name="connsiteX1" fmla="*/ 642023 w 723312"/>
              <a:gd name="connsiteY1" fmla="*/ 312928 h 792480"/>
              <a:gd name="connsiteX2" fmla="*/ 269392 w 723312"/>
              <a:gd name="connsiteY2" fmla="*/ 417005 h 792480"/>
              <a:gd name="connsiteX3" fmla="*/ 31603 w 723312"/>
              <a:gd name="connsiteY3" fmla="*/ 534416 h 792480"/>
              <a:gd name="connsiteX4" fmla="*/ 7032 w 723312"/>
              <a:gd name="connsiteY4" fmla="*/ 792480 h 792480"/>
              <a:gd name="connsiteX0" fmla="*/ 723312 w 723312"/>
              <a:gd name="connsiteY0" fmla="*/ 0 h 792480"/>
              <a:gd name="connsiteX1" fmla="*/ 642023 w 723312"/>
              <a:gd name="connsiteY1" fmla="*/ 312928 h 792480"/>
              <a:gd name="connsiteX2" fmla="*/ 269392 w 723312"/>
              <a:gd name="connsiteY2" fmla="*/ 417005 h 792480"/>
              <a:gd name="connsiteX3" fmla="*/ 31603 w 723312"/>
              <a:gd name="connsiteY3" fmla="*/ 534416 h 792480"/>
              <a:gd name="connsiteX4" fmla="*/ 7032 w 723312"/>
              <a:gd name="connsiteY4" fmla="*/ 792480 h 792480"/>
              <a:gd name="connsiteX0" fmla="*/ 724853 w 724853"/>
              <a:gd name="connsiteY0" fmla="*/ 0 h 792480"/>
              <a:gd name="connsiteX1" fmla="*/ 643564 w 724853"/>
              <a:gd name="connsiteY1" fmla="*/ 312928 h 792480"/>
              <a:gd name="connsiteX2" fmla="*/ 298733 w 724853"/>
              <a:gd name="connsiteY2" fmla="*/ 429388 h 792480"/>
              <a:gd name="connsiteX3" fmla="*/ 33144 w 724853"/>
              <a:gd name="connsiteY3" fmla="*/ 534416 h 792480"/>
              <a:gd name="connsiteX4" fmla="*/ 8573 w 724853"/>
              <a:gd name="connsiteY4" fmla="*/ 792480 h 792480"/>
              <a:gd name="connsiteX0" fmla="*/ 729111 w 729111"/>
              <a:gd name="connsiteY0" fmla="*/ 0 h 792480"/>
              <a:gd name="connsiteX1" fmla="*/ 647822 w 729111"/>
              <a:gd name="connsiteY1" fmla="*/ 312928 h 792480"/>
              <a:gd name="connsiteX2" fmla="*/ 372493 w 729111"/>
              <a:gd name="connsiteY2" fmla="*/ 429388 h 792480"/>
              <a:gd name="connsiteX3" fmla="*/ 37402 w 729111"/>
              <a:gd name="connsiteY3" fmla="*/ 534416 h 792480"/>
              <a:gd name="connsiteX4" fmla="*/ 12831 w 729111"/>
              <a:gd name="connsiteY4" fmla="*/ 792480 h 792480"/>
              <a:gd name="connsiteX0" fmla="*/ 729111 w 729111"/>
              <a:gd name="connsiteY0" fmla="*/ 0 h 792480"/>
              <a:gd name="connsiteX1" fmla="*/ 647822 w 729111"/>
              <a:gd name="connsiteY1" fmla="*/ 312928 h 792480"/>
              <a:gd name="connsiteX2" fmla="*/ 372493 w 729111"/>
              <a:gd name="connsiteY2" fmla="*/ 429388 h 792480"/>
              <a:gd name="connsiteX3" fmla="*/ 37402 w 729111"/>
              <a:gd name="connsiteY3" fmla="*/ 559181 h 792480"/>
              <a:gd name="connsiteX4" fmla="*/ 12831 w 729111"/>
              <a:gd name="connsiteY4" fmla="*/ 792480 h 792480"/>
              <a:gd name="connsiteX0" fmla="*/ 729111 w 729111"/>
              <a:gd name="connsiteY0" fmla="*/ 0 h 792480"/>
              <a:gd name="connsiteX1" fmla="*/ 647822 w 729111"/>
              <a:gd name="connsiteY1" fmla="*/ 312928 h 792480"/>
              <a:gd name="connsiteX2" fmla="*/ 372493 w 729111"/>
              <a:gd name="connsiteY2" fmla="*/ 449200 h 792480"/>
              <a:gd name="connsiteX3" fmla="*/ 37402 w 729111"/>
              <a:gd name="connsiteY3" fmla="*/ 559181 h 792480"/>
              <a:gd name="connsiteX4" fmla="*/ 12831 w 729111"/>
              <a:gd name="connsiteY4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111" h="792480">
                <a:moveTo>
                  <a:pt x="729111" y="0"/>
                </a:moveTo>
                <a:cubicBezTo>
                  <a:pt x="697361" y="104775"/>
                  <a:pt x="707258" y="238061"/>
                  <a:pt x="647822" y="312928"/>
                </a:cubicBezTo>
                <a:cubicBezTo>
                  <a:pt x="588386" y="387795"/>
                  <a:pt x="474230" y="408158"/>
                  <a:pt x="372493" y="449200"/>
                </a:cubicBezTo>
                <a:cubicBezTo>
                  <a:pt x="270756" y="490242"/>
                  <a:pt x="97346" y="501968"/>
                  <a:pt x="37402" y="559181"/>
                </a:cubicBezTo>
                <a:cubicBezTo>
                  <a:pt x="-22542" y="616394"/>
                  <a:pt x="5846" y="653415"/>
                  <a:pt x="12831" y="792480"/>
                </a:cubicBez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267" name="Picture 3" descr="C:\Documents and Settings\kojima\Local Settings\Temporary Internet Files\Content.IE5\GP1UGL7O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31" y="1415894"/>
            <a:ext cx="89945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43" y="4355182"/>
            <a:ext cx="173183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64" y="3619288"/>
            <a:ext cx="2287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正方形/長方形 79"/>
          <p:cNvSpPr>
            <a:spLocks noChangeArrowheads="1"/>
          </p:cNvSpPr>
          <p:nvPr/>
        </p:nvSpPr>
        <p:spPr bwMode="auto">
          <a:xfrm>
            <a:off x="6393160" y="4925702"/>
            <a:ext cx="1127473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997" tIns="0" rIns="35997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2626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Congested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2626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area</a:t>
            </a:r>
            <a:endParaRPr lang="ja-JP" altLang="en-US" sz="1600" dirty="0">
              <a:solidFill>
                <a:srgbClr val="2626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93" y="3604476"/>
            <a:ext cx="22873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 descr="C:\Users\arifumi\AppData\Local\Microsoft\Windows\Temporary Internet Files\Content.IE5\V9EJ27MM\gi01b2013080711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27" y="3036928"/>
            <a:ext cx="696357" cy="12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右矢印 101"/>
          <p:cNvSpPr/>
          <p:nvPr/>
        </p:nvSpPr>
        <p:spPr>
          <a:xfrm>
            <a:off x="3825425" y="3148096"/>
            <a:ext cx="734993" cy="3616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6" name="Picture 2" descr="C:\Users\arifumi\AppData\Local\Microsoft\Windows\Temporary Internet Files\Content.IE5\V9EJ27MM\gi01b2013080711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35" y="2971233"/>
            <a:ext cx="696357" cy="12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フリーフォーム 30"/>
          <p:cNvSpPr/>
          <p:nvPr/>
        </p:nvSpPr>
        <p:spPr>
          <a:xfrm rot="6786422">
            <a:off x="5211453" y="2919765"/>
            <a:ext cx="1675474" cy="102937"/>
          </a:xfrm>
          <a:custGeom>
            <a:avLst/>
            <a:gdLst>
              <a:gd name="connsiteX0" fmla="*/ 0 w 1943100"/>
              <a:gd name="connsiteY0" fmla="*/ 99083 h 106703"/>
              <a:gd name="connsiteX1" fmla="*/ 883920 w 1943100"/>
              <a:gd name="connsiteY1" fmla="*/ 23 h 106703"/>
              <a:gd name="connsiteX2" fmla="*/ 1943100 w 1943100"/>
              <a:gd name="connsiteY2" fmla="*/ 106703 h 106703"/>
              <a:gd name="connsiteX0" fmla="*/ 0 w 1943100"/>
              <a:gd name="connsiteY0" fmla="*/ 99083 h 106703"/>
              <a:gd name="connsiteX1" fmla="*/ 929640 w 1943100"/>
              <a:gd name="connsiteY1" fmla="*/ 23 h 106703"/>
              <a:gd name="connsiteX2" fmla="*/ 1943100 w 1943100"/>
              <a:gd name="connsiteY2" fmla="*/ 106703 h 106703"/>
              <a:gd name="connsiteX0" fmla="*/ 0 w 1943100"/>
              <a:gd name="connsiteY0" fmla="*/ 99083 h 106703"/>
              <a:gd name="connsiteX1" fmla="*/ 967740 w 1943100"/>
              <a:gd name="connsiteY1" fmla="*/ 23 h 106703"/>
              <a:gd name="connsiteX2" fmla="*/ 1943100 w 1943100"/>
              <a:gd name="connsiteY2" fmla="*/ 106703 h 10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3100" h="106703">
                <a:moveTo>
                  <a:pt x="0" y="99083"/>
                </a:moveTo>
                <a:cubicBezTo>
                  <a:pt x="280035" y="48918"/>
                  <a:pt x="643890" y="-1247"/>
                  <a:pt x="967740" y="23"/>
                </a:cubicBezTo>
                <a:cubicBezTo>
                  <a:pt x="1291590" y="1293"/>
                  <a:pt x="1575435" y="53998"/>
                  <a:pt x="1943100" y="106703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正方形/長方形 79"/>
          <p:cNvSpPr>
            <a:spLocks noChangeArrowheads="1"/>
          </p:cNvSpPr>
          <p:nvPr/>
        </p:nvSpPr>
        <p:spPr bwMode="auto">
          <a:xfrm>
            <a:off x="2360559" y="4925702"/>
            <a:ext cx="1584329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997" tIns="0" rIns="35997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2626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Non-congested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2626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area</a:t>
            </a:r>
            <a:endParaRPr lang="ja-JP" altLang="en-US" sz="1600" dirty="0">
              <a:solidFill>
                <a:srgbClr val="2626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9" name="正方形/長方形 79"/>
          <p:cNvSpPr>
            <a:spLocks noChangeArrowheads="1"/>
          </p:cNvSpPr>
          <p:nvPr/>
        </p:nvSpPr>
        <p:spPr bwMode="auto">
          <a:xfrm>
            <a:off x="2862950" y="1169673"/>
            <a:ext cx="180201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997" tIns="0" rIns="35997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2626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Streaming server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40632" y="5795009"/>
            <a:ext cx="693275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QAPI server predicts and notifies network quality for each viewing.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user device selects bitrate using the predicted quality.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6326" y="2198606"/>
            <a:ext cx="15611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Meiryo" charset="-128"/>
                <a:ea typeface="Meiryo" charset="-128"/>
                <a:cs typeface="Meiryo" charset="-128"/>
              </a:rPr>
              <a:t>Network quality</a:t>
            </a:r>
          </a:p>
          <a:p>
            <a:r>
              <a:rPr kumimoji="1"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 prediction</a:t>
            </a:r>
            <a:endParaRPr kumimoji="1" lang="ja-JP" altLang="en-US" sz="1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5673081" y="2251445"/>
            <a:ext cx="859628" cy="1553395"/>
          </a:xfrm>
          <a:custGeom>
            <a:avLst/>
            <a:gdLst>
              <a:gd name="connsiteX0" fmla="*/ 0 w 872631"/>
              <a:gd name="connsiteY0" fmla="*/ 1799303 h 1799303"/>
              <a:gd name="connsiteX1" fmla="*/ 737419 w 872631"/>
              <a:gd name="connsiteY1" fmla="*/ 1002890 h 1799303"/>
              <a:gd name="connsiteX2" fmla="*/ 870154 w 872631"/>
              <a:gd name="connsiteY2" fmla="*/ 0 h 17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631" h="1799303">
                <a:moveTo>
                  <a:pt x="0" y="1799303"/>
                </a:moveTo>
                <a:cubicBezTo>
                  <a:pt x="296196" y="1551038"/>
                  <a:pt x="592393" y="1302774"/>
                  <a:pt x="737419" y="1002890"/>
                </a:cubicBezTo>
                <a:cubicBezTo>
                  <a:pt x="882445" y="703006"/>
                  <a:pt x="876299" y="351503"/>
                  <a:pt x="87015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89055" y="2721826"/>
            <a:ext cx="169629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Network quality</a:t>
            </a:r>
          </a:p>
          <a:p>
            <a:r>
              <a:rPr kumimoji="1"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 feedback for</a:t>
            </a:r>
          </a:p>
          <a:p>
            <a:r>
              <a:rPr kumimoji="1"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 future prediction</a:t>
            </a:r>
            <a:endParaRPr kumimoji="1" lang="ja-JP" altLang="en-US" sz="1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30808" y="4365104"/>
            <a:ext cx="22461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Bitrate selection</a:t>
            </a:r>
            <a:r>
              <a:rPr lang="en-US" altLang="ja-JP" sz="1400" smtClean="0">
                <a:latin typeface="Meiryo" charset="-128"/>
                <a:ea typeface="Meiryo" charset="-128"/>
                <a:cs typeface="Meiryo" charset="-128"/>
              </a:rPr>
              <a:t/>
            </a:r>
            <a:br>
              <a:rPr lang="en-US" altLang="ja-JP" sz="1400" smtClean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1400" smtClean="0">
                <a:latin typeface="Meiryo" charset="-128"/>
                <a:ea typeface="Meiryo" charset="-128"/>
                <a:cs typeface="Meiryo" charset="-128"/>
              </a:rPr>
              <a:t>based on the prediction</a:t>
            </a:r>
            <a:endParaRPr kumimoji="1" lang="en-US" altLang="ja-JP" sz="1400" smtClean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8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Meiryo" charset="-128"/>
                <a:ea typeface="Meiryo" charset="-128"/>
                <a:cs typeface="Meiryo" charset="-128"/>
              </a:rPr>
              <a:t>Rapid Increase of Video Traffic</a:t>
            </a:r>
            <a:endParaRPr kumimoji="1"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/>
              <a:t>Video traffic is becoming headaches for carriers/contents providers.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/>
              <a:t>Provisioning/Delivery </a:t>
            </a:r>
            <a:r>
              <a:rPr lang="en-US" altLang="ja-JP" sz="2400" dirty="0"/>
              <a:t>cost </a:t>
            </a:r>
            <a:r>
              <a:rPr kumimoji="1" lang="en-US" altLang="ja-JP" sz="2400" dirty="0" smtClean="0"/>
              <a:t>increase, and traffic congestion results in video </a:t>
            </a:r>
            <a:r>
              <a:rPr kumimoji="1" lang="en-US" altLang="ja-JP" sz="2400" dirty="0" err="1" smtClean="0"/>
              <a:t>QoE</a:t>
            </a:r>
            <a:r>
              <a:rPr kumimoji="1" lang="en-US" altLang="ja-JP" sz="2400" dirty="0" smtClean="0"/>
              <a:t> degradation.</a:t>
            </a:r>
            <a:endParaRPr lang="en-US" altLang="ja-JP" sz="2400" dirty="0" smtClean="0"/>
          </a:p>
          <a:p>
            <a:pPr marL="457200" indent="-457200">
              <a:buFont typeface="Arial" charset="0"/>
              <a:buChar char="•"/>
            </a:pP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06" y="3284984"/>
            <a:ext cx="7772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/>
        </p:nvSpPr>
        <p:spPr>
          <a:xfrm>
            <a:off x="2869794" y="3671258"/>
            <a:ext cx="1976843" cy="12000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896400" y="2087082"/>
            <a:ext cx="1275265" cy="16568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741720" y="1560568"/>
            <a:ext cx="2028266" cy="8551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95300" y="228268"/>
            <a:ext cx="8097706" cy="400110"/>
          </a:xfrm>
        </p:spPr>
        <p:txBody>
          <a:bodyPr/>
          <a:lstStyle/>
          <a:p>
            <a:r>
              <a:rPr kumimoji="1" lang="en-US" altLang="ja-JP" sz="2000" b="1" dirty="0" smtClean="0">
                <a:latin typeface="Meiryo" charset="-128"/>
                <a:ea typeface="Meiryo" charset="-128"/>
                <a:cs typeface="Meiryo" charset="-128"/>
              </a:rPr>
              <a:t>QAPI feature#2: control balance of </a:t>
            </a:r>
            <a:r>
              <a:rPr kumimoji="1" lang="en-US" altLang="ja-JP" sz="2000" b="1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kumimoji="1" lang="en-US" altLang="ja-JP" sz="2000" b="1" dirty="0" smtClean="0">
                <a:latin typeface="Meiryo" charset="-128"/>
                <a:ea typeface="Meiryo" charset="-128"/>
                <a:cs typeface="Meiryo" charset="-128"/>
              </a:rPr>
              <a:t> and Traffic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2892693" y="1745234"/>
            <a:ext cx="3466112" cy="3176736"/>
            <a:chOff x="3215080" y="2295064"/>
            <a:chExt cx="3466112" cy="3176736"/>
          </a:xfrm>
        </p:grpSpPr>
        <p:sp>
          <p:nvSpPr>
            <p:cNvPr id="13" name="フリーフォーム 12"/>
            <p:cNvSpPr/>
            <p:nvPr/>
          </p:nvSpPr>
          <p:spPr>
            <a:xfrm>
              <a:off x="3215080" y="2376544"/>
              <a:ext cx="3106072" cy="2988227"/>
            </a:xfrm>
            <a:custGeom>
              <a:avLst/>
              <a:gdLst>
                <a:gd name="connsiteX0" fmla="*/ 0 w 2915216"/>
                <a:gd name="connsiteY0" fmla="*/ 2417275 h 2426705"/>
                <a:gd name="connsiteX1" fmla="*/ 1068309 w 2915216"/>
                <a:gd name="connsiteY1" fmla="*/ 2136618 h 2426705"/>
                <a:gd name="connsiteX2" fmla="*/ 1765426 w 2915216"/>
                <a:gd name="connsiteY2" fmla="*/ 497941 h 2426705"/>
                <a:gd name="connsiteX3" fmla="*/ 2915216 w 2915216"/>
                <a:gd name="connsiteY3" fmla="*/ 0 h 2426705"/>
                <a:gd name="connsiteX0" fmla="*/ 0 w 2924375"/>
                <a:gd name="connsiteY0" fmla="*/ 2559024 h 2561398"/>
                <a:gd name="connsiteX1" fmla="*/ 1077468 w 2924375"/>
                <a:gd name="connsiteY1" fmla="*/ 2136618 h 2561398"/>
                <a:gd name="connsiteX2" fmla="*/ 1774585 w 2924375"/>
                <a:gd name="connsiteY2" fmla="*/ 497941 h 2561398"/>
                <a:gd name="connsiteX3" fmla="*/ 2924375 w 2924375"/>
                <a:gd name="connsiteY3" fmla="*/ 0 h 25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375" h="2561398">
                  <a:moveTo>
                    <a:pt x="0" y="2559024"/>
                  </a:moveTo>
                  <a:cubicBezTo>
                    <a:pt x="387035" y="2578640"/>
                    <a:pt x="781704" y="2480132"/>
                    <a:pt x="1077468" y="2136618"/>
                  </a:cubicBezTo>
                  <a:cubicBezTo>
                    <a:pt x="1373232" y="1793104"/>
                    <a:pt x="1466767" y="854044"/>
                    <a:pt x="1774585" y="497941"/>
                  </a:cubicBezTo>
                  <a:cubicBezTo>
                    <a:pt x="2082403" y="141838"/>
                    <a:pt x="2924375" y="0"/>
                    <a:pt x="29243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Meiryo" charset="-128"/>
                <a:ea typeface="Meiryo" charset="-128"/>
                <a:cs typeface="Meiryo" charset="-128"/>
              </a:endParaRPr>
            </a:p>
          </p:txBody>
        </p:sp>
        <p:grpSp>
          <p:nvGrpSpPr>
            <p:cNvPr id="21" name="図形グループ 20"/>
            <p:cNvGrpSpPr/>
            <p:nvPr/>
          </p:nvGrpSpPr>
          <p:grpSpPr>
            <a:xfrm>
              <a:off x="3224808" y="2295064"/>
              <a:ext cx="3456384" cy="3176736"/>
              <a:chOff x="3224808" y="2295064"/>
              <a:chExt cx="3456384" cy="3176736"/>
            </a:xfrm>
          </p:grpSpPr>
          <p:cxnSp>
            <p:nvCxnSpPr>
              <p:cNvPr id="15" name="直線矢印コネクタ 14"/>
              <p:cNvCxnSpPr/>
              <p:nvPr/>
            </p:nvCxnSpPr>
            <p:spPr>
              <a:xfrm>
                <a:off x="3224808" y="5468592"/>
                <a:ext cx="345638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H="1" flipV="1">
                <a:off x="3224808" y="2295064"/>
                <a:ext cx="8384" cy="31767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テキスト ボックス 17"/>
          <p:cNvSpPr txBox="1"/>
          <p:nvPr/>
        </p:nvSpPr>
        <p:spPr>
          <a:xfrm>
            <a:off x="6358805" y="4734096"/>
            <a:ext cx="2234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Cost(Traffic=bitrate)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9255" y="1375902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Meiryo" charset="-128"/>
                <a:ea typeface="Meiryo" charset="-128"/>
                <a:cs typeface="Meiryo" charset="-128"/>
              </a:rPr>
              <a:t>QoE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16096" y="1204622"/>
            <a:ext cx="247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Meiryo" charset="-128"/>
                <a:ea typeface="Meiryo" charset="-128"/>
                <a:cs typeface="Meiryo" charset="-128"/>
              </a:rPr>
              <a:t>Poor Cost Performance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53197" y="2767369"/>
            <a:ext cx="1563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Cost-Effective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53341" y="4339978"/>
            <a:ext cx="2000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Unacceptable </a:t>
            </a:r>
            <a:r>
              <a:rPr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2910805" y="2519131"/>
            <a:ext cx="4058419" cy="232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568624" y="2320121"/>
            <a:ext cx="129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Target </a:t>
            </a:r>
            <a:r>
              <a:rPr kumimoji="1" lang="en-US" altLang="ja-JP" sz="1600" dirty="0" err="1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QoE</a:t>
            </a:r>
            <a:endParaRPr kumimoji="1" lang="ja-JP" altLang="en-US" sz="16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5300" y="5149641"/>
            <a:ext cx="8861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QAPI enables the control of </a:t>
            </a:r>
            <a:r>
              <a:rPr kumimoji="1" lang="en-US" altLang="ja-JP" sz="20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and Traffic balance.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With the target </a:t>
            </a:r>
            <a:r>
              <a:rPr lang="en-US" altLang="ja-JP" sz="20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fixed, </a:t>
            </a:r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QAPI achieves lowest cost delivery, that is, bitrate selection.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20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model is used for the </a:t>
            </a:r>
            <a:r>
              <a:rPr kumimoji="1" lang="en-US" altLang="ja-JP" sz="20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kumimoji="1"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calculation.</a:t>
            </a:r>
            <a:endParaRPr kumimoji="1" lang="ja-JP" alt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074655" y="1091442"/>
            <a:ext cx="2593850" cy="981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High volume of traffic consumption, but in </a:t>
            </a:r>
            <a:r>
              <a:rPr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it makes little difference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074655" y="2504231"/>
            <a:ext cx="2593850" cy="981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rapidly increases as the cost increases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5" grpId="0"/>
      <p:bldP spid="26" grpId="0"/>
      <p:bldP spid="28" grpId="0"/>
      <p:bldP spid="31" grpId="0"/>
      <p:bldP spid="32" grpId="0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95300" y="227014"/>
            <a:ext cx="8915400" cy="584775"/>
          </a:xfrm>
        </p:spPr>
        <p:txBody>
          <a:bodyPr/>
          <a:lstStyle/>
          <a:p>
            <a:r>
              <a:rPr kumimoji="1" lang="en-US" altLang="ja-JP" sz="3200" b="1" dirty="0" smtClean="0">
                <a:latin typeface="Meiryo" charset="-128"/>
                <a:ea typeface="Meiryo" charset="-128"/>
                <a:cs typeface="Meiryo" charset="-128"/>
              </a:rPr>
              <a:t>QAPI core technologies</a:t>
            </a:r>
            <a:endParaRPr kumimoji="1" lang="ja-JP" altLang="en-US" sz="32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1456979" y="1433500"/>
            <a:ext cx="273630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kumimoji="1" lang="en-US" altLang="ja-JP" sz="2400" dirty="0" smtClean="0">
                <a:latin typeface="Meiryo" charset="-128"/>
                <a:ea typeface="Meiryo" charset="-128"/>
                <a:cs typeface="Meiryo" charset="-128"/>
              </a:rPr>
              <a:t> Model</a:t>
            </a:r>
            <a:endParaRPr kumimoji="1" lang="ja-JP" altLang="en-US" sz="2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678349" y="1425923"/>
            <a:ext cx="273630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Meiryo" charset="-128"/>
                <a:ea typeface="Meiryo" charset="-128"/>
                <a:cs typeface="Meiryo" charset="-128"/>
              </a:rPr>
              <a:t>Network Quality Prediction</a:t>
            </a:r>
            <a:endParaRPr kumimoji="1" lang="ja-JP" altLang="en-US" sz="2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十字形 6"/>
          <p:cNvSpPr/>
          <p:nvPr/>
        </p:nvSpPr>
        <p:spPr>
          <a:xfrm>
            <a:off x="4520952" y="1919554"/>
            <a:ext cx="864096" cy="900100"/>
          </a:xfrm>
          <a:prstGeom prst="plus">
            <a:avLst>
              <a:gd name="adj" fmla="val 345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656856" y="4375886"/>
            <a:ext cx="273630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Meiryo" charset="-128"/>
                <a:ea typeface="Meiryo" charset="-128"/>
                <a:cs typeface="Meiryo" charset="-128"/>
              </a:rPr>
              <a:t>Bitrate Selection Strategy</a:t>
            </a:r>
            <a:endParaRPr kumimoji="1" lang="ja-JP" altLang="en-US" sz="2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800872" y="3258068"/>
            <a:ext cx="2448272" cy="96302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1932" y="3360223"/>
            <a:ext cx="287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P.NATS model proposed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by NTT. This is pluggable.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39488" y="3318341"/>
            <a:ext cx="309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latin typeface="Meiryo" charset="-128"/>
                <a:ea typeface="Meiryo" charset="-128"/>
                <a:cs typeface="Meiryo" charset="-128"/>
              </a:rPr>
              <a:t>Based on historical </a:t>
            </a:r>
            <a:r>
              <a:rPr kumimoji="1"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network quality data gathered from user devices.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4560" y="5079453"/>
            <a:ext cx="2873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A</a:t>
            </a:r>
            <a:r>
              <a:rPr kumimoji="1"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series of bitrates is worked out with the </a:t>
            </a:r>
            <a:r>
              <a:rPr kumimoji="1"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kumimoji="1"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targeted, traffic cost lowest.  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8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268"/>
            <a:ext cx="7422029" cy="553998"/>
          </a:xfrm>
        </p:spPr>
        <p:txBody>
          <a:bodyPr/>
          <a:lstStyle/>
          <a:p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QAPI effect: </a:t>
            </a:r>
            <a:r>
              <a:rPr lang="en-US" altLang="ja-JP" b="1" dirty="0" err="1" smtClean="0">
                <a:latin typeface="Meiryo" charset="-128"/>
                <a:ea typeface="Meiryo" charset="-128"/>
                <a:cs typeface="Meiryo" charset="-128"/>
              </a:rPr>
              <a:t>QoE</a:t>
            </a:r>
            <a:r>
              <a:rPr lang="en-US" altLang="ja-JP" dirty="0"/>
              <a:t> </a:t>
            </a:r>
            <a:r>
              <a:rPr lang="en-US" altLang="ja-JP" dirty="0" smtClean="0"/>
              <a:t>= </a:t>
            </a:r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4.0 (</a:t>
            </a:r>
            <a:r>
              <a:rPr lang="en-US" altLang="ja-JP" b="1" dirty="0" err="1" smtClean="0">
                <a:latin typeface="Meiryo" charset="-128"/>
                <a:ea typeface="Meiryo" charset="-128"/>
                <a:cs typeface="Meiryo" charset="-128"/>
              </a:rPr>
              <a:t>avg</a:t>
            </a:r>
            <a:r>
              <a:rPr lang="en-US" altLang="ja-JP" b="1" dirty="0" smtClean="0">
                <a:latin typeface="Meiryo" charset="-128"/>
                <a:ea typeface="Meiryo" charset="-128"/>
                <a:cs typeface="Meiryo" charset="-128"/>
              </a:rPr>
              <a:t>)</a:t>
            </a:r>
            <a:endParaRPr kumimoji="1"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066755"/>
              </p:ext>
            </p:extLst>
          </p:nvPr>
        </p:nvGraphicFramePr>
        <p:xfrm>
          <a:off x="506413" y="1196975"/>
          <a:ext cx="8915400" cy="396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18975" y="5158933"/>
            <a:ext cx="89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ja-JP" dirty="0" smtClean="0"/>
              <a:t>With the loss of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 by 0.3 points, the traffic cost(bitrate) was reduced by 70%.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ja-JP" dirty="0" smtClean="0"/>
              <a:t>The strategy with lower stop rate and lower bitrate was chosen to achieve </a:t>
            </a:r>
            <a:r>
              <a:rPr kumimoji="1" lang="en-US" altLang="ja-JP" dirty="0" err="1" smtClean="0"/>
              <a:t>QoE</a:t>
            </a:r>
            <a:r>
              <a:rPr kumimoji="1" lang="en-US" altLang="ja-JP" dirty="0" smtClean="0"/>
              <a:t> 4.0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6616" y="6250960"/>
            <a:ext cx="492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This is a simulation result based on </a:t>
            </a:r>
            <a:r>
              <a:rPr kumimoji="1" lang="en-US" altLang="ja-JP" sz="1400" smtClean="0"/>
              <a:t>real-world data, such as</a:t>
            </a:r>
          </a:p>
          <a:p>
            <a:r>
              <a:rPr kumimoji="1" lang="en-US" altLang="ja-JP" sz="1400" dirty="0" smtClean="0"/>
              <a:t>throughput fluctuation and mobile hand-over occurrences.</a:t>
            </a:r>
            <a:endParaRPr kumimoji="1" lang="ja-JP" altLang="en-US" sz="1400" dirty="0"/>
          </a:p>
        </p:txBody>
      </p:sp>
      <p:sp>
        <p:nvSpPr>
          <p:cNvPr id="3" name="曲折矢印 2"/>
          <p:cNvSpPr/>
          <p:nvPr/>
        </p:nvSpPr>
        <p:spPr>
          <a:xfrm rot="5400000">
            <a:off x="6177136" y="1484784"/>
            <a:ext cx="1296144" cy="2592288"/>
          </a:xfrm>
          <a:prstGeom prst="bentArrow">
            <a:avLst>
              <a:gd name="adj1" fmla="val 15187"/>
              <a:gd name="adj2" fmla="val 25000"/>
              <a:gd name="adj3" fmla="val 23268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A4 Paper (210x297 mm)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RD_template</vt:lpstr>
      <vt:lpstr>QAPI: a QoE control technology for online video streaming services</vt:lpstr>
      <vt:lpstr>Who we are</vt:lpstr>
      <vt:lpstr>Even the latest video streaming technology needs improvement</vt:lpstr>
      <vt:lpstr>A case with rebuffering</vt:lpstr>
      <vt:lpstr>QAPI feature#1: Network Quality Prediction</vt:lpstr>
      <vt:lpstr>Rapid Increase of Video Traffic</vt:lpstr>
      <vt:lpstr>QAPI feature#2: control balance of QoE and Traffic</vt:lpstr>
      <vt:lpstr>QAPI core technologies</vt:lpstr>
      <vt:lpstr>QAPI effect: QoE = 4.0 (avg)</vt:lpstr>
      <vt:lpstr>QAPI effect: QoE = 4.0 (CDF)</vt:lpstr>
      <vt:lpstr>QAPI effect: QoE = 5.0 (avg)</vt:lpstr>
      <vt:lpstr>QAPI effect: QoE = 5.0 (CDF)</vt:lpstr>
      <vt:lpstr>Easy to integrate QAPI into player app.</vt:lpstr>
      <vt:lpstr>Try QAPI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2017-05-11T15:58:00Z</dcterms:modified>
</cp:coreProperties>
</file>